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24"/>
  </p:notesMasterIdLst>
  <p:sldIdLst>
    <p:sldId id="442" r:id="rId2"/>
    <p:sldId id="539" r:id="rId3"/>
    <p:sldId id="540" r:id="rId4"/>
    <p:sldId id="541" r:id="rId5"/>
    <p:sldId id="542" r:id="rId6"/>
    <p:sldId id="543" r:id="rId7"/>
    <p:sldId id="544" r:id="rId8"/>
    <p:sldId id="545" r:id="rId9"/>
    <p:sldId id="546" r:id="rId10"/>
    <p:sldId id="547" r:id="rId11"/>
    <p:sldId id="548" r:id="rId12"/>
    <p:sldId id="549" r:id="rId13"/>
    <p:sldId id="550" r:id="rId14"/>
    <p:sldId id="551" r:id="rId15"/>
    <p:sldId id="552" r:id="rId16"/>
    <p:sldId id="554" r:id="rId17"/>
    <p:sldId id="555" r:id="rId18"/>
    <p:sldId id="556" r:id="rId19"/>
    <p:sldId id="557" r:id="rId20"/>
    <p:sldId id="558" r:id="rId21"/>
    <p:sldId id="559" r:id="rId22"/>
    <p:sldId id="560" r:id="rId2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660033"/>
    <a:srgbClr val="FF3300"/>
    <a:srgbClr val="FF0000"/>
    <a:srgbClr val="CC3300"/>
    <a:srgbClr val="800000"/>
    <a:srgbClr val="FFFF6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69" d="100"/>
          <a:sy n="69" d="100"/>
        </p:scale>
        <p:origin x="1203" y="3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1BDA68B1-1D96-4BBE-A251-E2E704437B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9A128706-41AA-4CD6-8195-5E375744CED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143875E-7A4F-4CCB-884C-F24633B49626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0517" name="Rectangle 5">
            <a:extLst>
              <a:ext uri="{FF2B5EF4-FFF2-40B4-BE49-F238E27FC236}">
                <a16:creationId xmlns:a16="http://schemas.microsoft.com/office/drawing/2014/main" id="{6B4C3503-E23A-487C-A544-4A15B25F187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20518" name="Rectangle 6">
            <a:extLst>
              <a:ext uri="{FF2B5EF4-FFF2-40B4-BE49-F238E27FC236}">
                <a16:creationId xmlns:a16="http://schemas.microsoft.com/office/drawing/2014/main" id="{255C970B-E6D2-43D4-A4DE-988F7EAC5D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0519" name="Rectangle 7">
            <a:extLst>
              <a:ext uri="{FF2B5EF4-FFF2-40B4-BE49-F238E27FC236}">
                <a16:creationId xmlns:a16="http://schemas.microsoft.com/office/drawing/2014/main" id="{4A5F1C5D-2FFB-4C21-91F7-EA3C16FCCF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BCDB6862-6E0E-40C4-BD6B-DD3650D7DB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7">
            <a:extLst>
              <a:ext uri="{FF2B5EF4-FFF2-40B4-BE49-F238E27FC236}">
                <a16:creationId xmlns:a16="http://schemas.microsoft.com/office/drawing/2014/main" id="{F951774C-5357-40A0-B68E-BB445020F3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4F97E75-36B4-4E0D-A4EC-20BBEA4C774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034A50F1-07B9-49A7-99AD-C74624B63005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6347F36-65CF-4C88-9449-BEBCA50D44F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CEA1BD7A-B29E-4896-B6A4-1794397F7D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732815E6-D0AF-4451-A9A9-6EBC5890DA1F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FF11BE10-81A5-42F9-8541-67C5DED53777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3B129761-D40E-4963-BD7A-1C5164F80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04DA3050-7A99-4386-8BC7-E99B71013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269AE2E-DA2E-4829-A9F7-CE122253F71A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BDDE08BC-0F13-4F52-8366-E10D598BB0C6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C47AD1F5-ED55-4A5E-9CC5-68667CCEE3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DCAEC509-6E08-41FD-819A-418C27E12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42FA5C3-1D36-4027-8713-75A24EC71DFE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17564D74-9237-4538-96FC-0A5E41EB4068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E2A460B-4EC0-4C5E-A367-523559C124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02D1A74F-337C-4A1C-8F0D-A26EED00A8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9C4BBA57-CADB-450C-89B8-171803A60757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06F34D3F-2894-423C-9526-0B2BE7C33263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F59C33C-EC3A-4E44-8398-7057092294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ABCBF10D-D33E-47CB-895F-995C73737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DF28FBC4-AB96-44B3-8BEF-6F521D0FF520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5248899D-74C1-4D1E-8068-538F3B95057B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BDDB1F3-F50F-4FA8-BD50-02E1EAFB32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F35D0FF9-677D-49FC-9652-84180D9A99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F37E0B2-3A2E-4301-94B5-3B5F03C803CE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1E7F4E2-40A4-46D6-8DF3-FFDE94EB253C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D2B6640-180C-4275-8309-25C309511C1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51672F7C-218E-415C-9643-2DCA1ED5B7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68F350C-3A75-48C3-998F-8C9BD2226B32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18EA03F1-B0ED-4435-8C06-9BEB886751B6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68329C1B-CB44-4E70-A4AC-D52AB6A7B7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80FAC506-2C90-49C8-B39B-E6E1C1DC9A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E10E2891-E8ED-44B7-934A-54D1B68DFFD3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091CF78-CB46-4C3E-BF58-7F4F20075ABE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51AAD6F-E887-48BC-BA6B-4ED8881075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D5818FDA-CF34-405B-B28D-3069B7F677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7A1A0E06-2CB4-47F0-A2D1-D529585DA82D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8EC18F24-F8D2-4D64-93C1-EE37F63CEC6D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FDEE634-594A-4A01-801E-FDAF13ADAC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6BB6ADB6-F857-49C2-BB66-0291F2061D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A73AB4F-2850-445D-A299-C87B0BCBD65F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9FAC7EB5-B751-4CA0-B0C7-768FC383B7DF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D132AE3D-9380-48CE-B66D-1BE82FF7B4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A3DD34DB-ACBF-4356-B7D4-A63E8C559C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BA5C938-C310-41F9-B0CF-20735E9B8CCD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226A42F9-2CD9-4A11-B0DE-794E9DA77FCD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8822822-0B24-4D32-B426-03D14662D8C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12D25395-C5AA-452C-B9A8-C22288E5DB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05EDA86-CA31-49A6-B613-836E5E9FE229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44C65497-6391-454D-ACE1-008F2B9A3663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F2A2AE67-088F-42E5-9C46-060236F11E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3DD51CBB-EBE5-4F36-876F-D0B7A15624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EDBD842-5F35-4A8B-A206-96825A8A38A1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AFAE484-1181-4DFD-A46D-916479662C0A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A0A0E88-19F4-445E-B19A-807A3C19F1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5201AF2E-8754-43FF-8C9B-0599B2198B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932409F-6E95-4546-988A-CC9AB1C5BD76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ED5F7695-5553-47A7-AE64-7BF3A5C666BF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9F11333-5846-4697-9136-47EE1BF12C7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5B4BBA97-AD92-4444-954F-88E54265FE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DC303F4-DF92-40A3-A32F-493F8A470938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694A83E8-F2DD-4622-A773-728DAC9AEDD9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36B69B5-7539-452B-81F5-F98F54285D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02F18026-8B2E-44D7-91EE-296E1F72F6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4C4A6A8-8C26-48A2-882A-1926781F7B18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B6D9444F-7D38-423F-A1D1-A9C7DC8C77DC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C733232-7B92-4698-BB0F-BEC3228E94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01E89230-F35F-48D4-BB30-C94DBEBDB5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65D9023-BDFB-4C2B-B369-B797C3F8BEDB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8CBA36F6-759E-4DB0-9080-01A3F728A265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36CA290-D725-46D8-A22F-A171EAF80E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CC0170E8-CA72-4B56-A27E-81F06C3284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8B125DDC-9B76-4F39-B0CE-FC250BFB5A14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A9FAC89D-5642-48B0-AF1B-45699798B16F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1A0012D-C2F6-4DBE-9A09-6168A204AD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375BBE87-D285-4220-AD45-CC610386A4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A3E928E-258D-40AC-AF2E-472E0C94B802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E3957FF-81C9-43E8-BFE1-47571AA11B38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1269C84-44A4-4921-B8E5-E45BF99FF8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141EBA08-16A6-45BF-A957-ECFB29E3DC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D0AE2B0-BFE0-4876-BD34-232D64C0F025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DF2C7A4-EBDE-4309-AD56-BDFA29DA6CC5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028B335-7FEE-49E7-9CF0-1FC7B458F2C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E6F61EFB-B959-4CEF-AFC1-1D21CF246A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C184312-4BBB-4782-B4D1-1511F5631B81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D9F591F1-ADCE-4074-913E-0982F7AFB3A8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3242730-B9DE-4BC3-B958-7C0C96D1850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586AE88-32F7-417C-9821-BB06393673E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DA09-F95F-422A-9B20-E47E9CE4CE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72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04889A0-B246-49AB-889F-9FFD3B7187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E29A4F-C987-4824-999E-655673CF30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105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94FDE6F-BF4C-4E2C-ABB6-93E83EA4DE0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A2CD2-8731-4A34-A6B5-11B22805B8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0891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7DF5265-94CB-4ECF-B320-7ED8334C80D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CB66E-2835-4868-B6E1-2E2B6858C4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6835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CC97EC7-1EEB-4D2E-88AB-1C88981DF38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44EE2-CDE8-4EFA-8F8A-17082986EA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031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3B87CA5-6E29-4734-A2B1-06BFDD2C64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0F0DF-3E11-442D-BC75-FF497CECBD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685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31D21D-85AC-4149-B3DB-E6795D5861D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DFEE7-098D-43D7-AD3F-2EC532F9B9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8427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B51F98D-1BB7-4AA0-B83A-013D13C6EBE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143D-B6E6-424E-9BC7-C1293EFD17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420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1B5D7F-AACD-419A-93C0-DBAAB4A1BA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66A5B-4802-4AEC-A855-DF26F30272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960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726AB16-9E71-43B2-A122-DE1726C206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5E714-A43F-4BBC-B7F6-E357FB5650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7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EFECCCFC-4E1B-4341-99D8-0A18839D1BB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79922-4185-4C4C-81E3-9D33C1F838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334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88614B5-E06B-4C6B-B489-0B0F09DF8E6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DA1B0-4EA8-4AD5-9493-D2451CDEEF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561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406C29-8BDB-4423-8E4F-B1A6F151222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8ED56-EE24-46FB-95A9-97A6F39638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8290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191D21D-BC4D-41E3-ABA1-068A68257D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A6D433E-C1CC-4924-9F01-848109500CD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35CF2CAA-3F99-4A04-8E42-71390BB38E2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smtClean="0"/>
            </a:lvl1pPr>
          </a:lstStyle>
          <a:p>
            <a:pPr>
              <a:defRPr/>
            </a:pPr>
            <a:fld id="{73AA175A-590B-4DA5-9627-306B13DDA9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29" name="Picture 8" descr="ESEC Logo">
            <a:extLst>
              <a:ext uri="{FF2B5EF4-FFF2-40B4-BE49-F238E27FC236}">
                <a16:creationId xmlns:a16="http://schemas.microsoft.com/office/drawing/2014/main" id="{3742A366-E3BA-47DA-B320-FBE6AFD9E5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7912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1">
            <a:extLst>
              <a:ext uri="{FF2B5EF4-FFF2-40B4-BE49-F238E27FC236}">
                <a16:creationId xmlns:a16="http://schemas.microsoft.com/office/drawing/2014/main" id="{838C9A33-5FD8-4DFD-B71C-A78A40BCD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6324600"/>
            <a:ext cx="2895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400" b="1">
                <a:solidFill>
                  <a:schemeClr val="accent2"/>
                </a:solidFill>
                <a:ea typeface="华文新魏" panose="02010800040101010101" pitchFamily="2" charset="-122"/>
              </a:rPr>
              <a:t>电子科技大学嵌入式软件工程中心</a:t>
            </a:r>
          </a:p>
        </p:txBody>
      </p:sp>
      <p:pic>
        <p:nvPicPr>
          <p:cNvPr id="1031" name="Picture 12" descr="uestclogo">
            <a:extLst>
              <a:ext uri="{FF2B5EF4-FFF2-40B4-BE49-F238E27FC236}">
                <a16:creationId xmlns:a16="http://schemas.microsoft.com/office/drawing/2014/main" id="{8E83326C-9D8A-4CBC-8373-8182E83B23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62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1" r:id="rId2"/>
    <p:sldLayoutId id="2147483750" r:id="rId3"/>
    <p:sldLayoutId id="2147483749" r:id="rId4"/>
    <p:sldLayoutId id="2147483748" r:id="rId5"/>
    <p:sldLayoutId id="2147483747" r:id="rId6"/>
    <p:sldLayoutId id="2147483746" r:id="rId7"/>
    <p:sldLayoutId id="2147483745" r:id="rId8"/>
    <p:sldLayoutId id="2147483744" r:id="rId9"/>
    <p:sldLayoutId id="2147483743" r:id="rId10"/>
    <p:sldLayoutId id="2147483742" r:id="rId11"/>
    <p:sldLayoutId id="2147483741" r:id="rId12"/>
    <p:sldLayoutId id="214748374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j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j-lt"/>
          <a:ea typeface="+mj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ea typeface="+mj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Layout" Target="../slideLayouts/slideLayout2.xml"/><Relationship Id="rId7" Type="http://schemas.openxmlformats.org/officeDocument/2006/relationships/slide" Target="slide2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slide" Target="slide16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slide" Target="slide16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3.png"/><Relationship Id="rId2" Type="http://schemas.microsoft.com/office/2007/relationships/media" Target="../media/media18.m4a"/><Relationship Id="rId1" Type="http://schemas.openxmlformats.org/officeDocument/2006/relationships/tags" Target="../tags/tag3.xml"/><Relationship Id="rId6" Type="http://schemas.openxmlformats.org/officeDocument/2006/relationships/slide" Target="slide16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0.m4a"/><Relationship Id="rId7" Type="http://schemas.openxmlformats.org/officeDocument/2006/relationships/image" Target="../media/image5.png"/><Relationship Id="rId2" Type="http://schemas.microsoft.com/office/2007/relationships/media" Target="../media/media20.m4a"/><Relationship Id="rId1" Type="http://schemas.openxmlformats.org/officeDocument/2006/relationships/tags" Target="../tags/tag4.xml"/><Relationship Id="rId6" Type="http://schemas.openxmlformats.org/officeDocument/2006/relationships/slide" Target="slide16.xml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>
            <a:extLst>
              <a:ext uri="{FF2B5EF4-FFF2-40B4-BE49-F238E27FC236}">
                <a16:creationId xmlns:a16="http://schemas.microsoft.com/office/drawing/2014/main" id="{41369D0D-AD89-4693-895F-F490EB9088F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19812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/>
              <a:t>嵌入式系统设计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A07C47BF-5878-4A22-A03E-3E7EC0B76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总   线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360F4B6A-891C-450E-B83A-0CD362A25E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752600"/>
            <a:ext cx="7772400" cy="4692650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嵌入式系统的总线可分为：</a:t>
            </a:r>
          </a:p>
          <a:p>
            <a:pPr lvl="1" eaLnBrk="1" hangingPunct="1"/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片内总线：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与嵌入式微处理器集成在一起，如：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AMBA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、 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AVALON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OCP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WISHBONE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等</a:t>
            </a:r>
          </a:p>
          <a:p>
            <a:pPr lvl="1" eaLnBrk="1" hangingPunct="1"/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片外并行总线：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如：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PCI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ISA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等</a:t>
            </a:r>
          </a:p>
          <a:p>
            <a:pPr lvl="1" eaLnBrk="1" hangingPunct="1"/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片外串行总线：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UART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SPI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I2C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USB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等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片内总线的选择取决于</a:t>
            </a:r>
            <a:r>
              <a:rPr lang="en-US" altLang="zh-CN">
                <a:latin typeface="Times New Roman" panose="02020603050405020304" pitchFamily="18" charset="0"/>
              </a:rPr>
              <a:t>CPU Core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片外总线的选择取决于应用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6F7E723-0A83-4C09-A043-61D37159B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152"/>
    </mc:Choice>
    <mc:Fallback>
      <p:transition spd="slow" advTm="115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2277ADB9-757B-45F0-8122-FCA33D83D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存储器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AE2F9335-2A84-4BAA-B024-43E96EB576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1454150"/>
            <a:ext cx="7329488" cy="448945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zh-CN" altLang="en-US" dirty="0"/>
              <a:t>嵌入式系统的存储器包括</a:t>
            </a:r>
            <a:r>
              <a:rPr lang="zh-CN" altLang="en-US" dirty="0">
                <a:solidFill>
                  <a:srgbClr val="CC0000"/>
                </a:solidFill>
              </a:rPr>
              <a:t>主存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C0000"/>
                </a:solidFill>
              </a:rPr>
              <a:t>外存</a:t>
            </a:r>
            <a:r>
              <a:rPr lang="zh-CN" altLang="en-US" dirty="0"/>
              <a:t>。</a:t>
            </a:r>
          </a:p>
          <a:p>
            <a:pPr algn="just" eaLnBrk="1" hangingPunct="1">
              <a:spcBef>
                <a:spcPct val="40000"/>
              </a:spcBef>
            </a:pPr>
            <a:r>
              <a:rPr lang="zh-CN" altLang="en-US" dirty="0"/>
              <a:t>大多数嵌入式系统的</a:t>
            </a:r>
            <a:r>
              <a:rPr lang="zh-CN" altLang="en-US" dirty="0">
                <a:solidFill>
                  <a:srgbClr val="CC0000"/>
                </a:solidFill>
              </a:rPr>
              <a:t>代码和数据都存储在处理器可直接访问的存储空间即主存中</a:t>
            </a:r>
            <a:r>
              <a:rPr lang="zh-CN" altLang="en-US" dirty="0"/>
              <a:t>。</a:t>
            </a:r>
          </a:p>
          <a:p>
            <a:pPr algn="just" eaLnBrk="1" hangingPunct="1">
              <a:spcBef>
                <a:spcPct val="40000"/>
              </a:spcBef>
            </a:pPr>
            <a:r>
              <a:rPr lang="zh-CN" altLang="en-US" dirty="0"/>
              <a:t>系统上电后在主存中的代码直接运行。主存储器的特点是速度快，一般采用</a:t>
            </a:r>
            <a:r>
              <a:rPr lang="en-US" altLang="zh-CN" dirty="0"/>
              <a:t>ROM</a:t>
            </a:r>
            <a:r>
              <a:rPr lang="zh-CN" altLang="en-US" dirty="0"/>
              <a:t>、</a:t>
            </a:r>
            <a:r>
              <a:rPr lang="en-US" altLang="zh-CN" dirty="0"/>
              <a:t>EPROM</a:t>
            </a:r>
            <a:r>
              <a:rPr lang="zh-CN" altLang="en-US" dirty="0"/>
              <a:t>、</a:t>
            </a:r>
            <a:r>
              <a:rPr lang="en-US" altLang="zh-CN" dirty="0"/>
              <a:t>Nor Flash</a:t>
            </a:r>
            <a:r>
              <a:rPr lang="zh-CN" altLang="en-US" dirty="0"/>
              <a:t>、</a:t>
            </a:r>
            <a:r>
              <a:rPr lang="en-US" altLang="zh-CN" dirty="0"/>
              <a:t>SRAM</a:t>
            </a:r>
            <a:r>
              <a:rPr lang="zh-CN" altLang="en-US" dirty="0"/>
              <a:t>、</a:t>
            </a:r>
            <a:r>
              <a:rPr lang="en-US" altLang="zh-CN" dirty="0"/>
              <a:t>DRAM</a:t>
            </a:r>
            <a:r>
              <a:rPr lang="zh-CN" altLang="en-US" dirty="0"/>
              <a:t>等存储器件。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EA7A9CA-FEB8-4075-8AC4-2AB63E477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74"/>
    </mc:Choice>
    <mc:Fallback>
      <p:transition spd="slow" advTm="119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D11980F6-B56C-40E8-BB94-0CF8A9A19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存储器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BA90BC45-CC13-4D17-B817-44F0755964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1371600"/>
            <a:ext cx="7772400" cy="4572000"/>
          </a:xfrm>
        </p:spPr>
        <p:txBody>
          <a:bodyPr/>
          <a:lstStyle/>
          <a:p>
            <a:pPr eaLnBrk="1" hangingPunct="1"/>
            <a:r>
              <a:rPr lang="zh-CN" altLang="en-US" sz="2800"/>
              <a:t>目前</a:t>
            </a:r>
            <a:r>
              <a:rPr lang="zh-CN" altLang="en-US" sz="2800">
                <a:solidFill>
                  <a:srgbClr val="CC0000"/>
                </a:solidFill>
              </a:rPr>
              <a:t>有些嵌入式系统除了主存外，还有外存</a:t>
            </a:r>
            <a:r>
              <a:rPr lang="zh-CN" altLang="en-US" sz="2800"/>
              <a:t>。外存是处理器不能直接访问的存储器，用来存放各种信息，相对主存而言具有</a:t>
            </a:r>
            <a:r>
              <a:rPr lang="zh-CN" altLang="en-US" sz="2800">
                <a:solidFill>
                  <a:srgbClr val="CC0000"/>
                </a:solidFill>
              </a:rPr>
              <a:t>价格低、容量大</a:t>
            </a:r>
            <a:r>
              <a:rPr lang="zh-CN" altLang="en-US" sz="2800"/>
              <a:t>的特点。</a:t>
            </a:r>
          </a:p>
          <a:p>
            <a:pPr eaLnBrk="1" hangingPunct="1"/>
            <a:r>
              <a:rPr lang="zh-CN" altLang="en-US" sz="2800"/>
              <a:t>在嵌入式系统中</a:t>
            </a:r>
            <a:r>
              <a:rPr lang="zh-CN" altLang="en-US" sz="2800">
                <a:solidFill>
                  <a:srgbClr val="CC0000"/>
                </a:solidFill>
              </a:rPr>
              <a:t>除部分采用硬盘外，大多数采用电子盘做外存</a:t>
            </a:r>
            <a:r>
              <a:rPr lang="zh-CN" altLang="en-US" sz="2800"/>
              <a:t>，电子盘的主要种类有：</a:t>
            </a:r>
          </a:p>
          <a:p>
            <a:pPr lvl="1" eaLnBrk="1" hangingPunct="1"/>
            <a:r>
              <a:rPr lang="en-US" altLang="zh-CN" sz="2400"/>
              <a:t>NandFlash</a:t>
            </a:r>
          </a:p>
          <a:p>
            <a:pPr lvl="1" eaLnBrk="1" hangingPunct="1"/>
            <a:r>
              <a:rPr lang="en-US" altLang="zh-CN" sz="2400">
                <a:solidFill>
                  <a:srgbClr val="CC3300"/>
                </a:solidFill>
              </a:rPr>
              <a:t>SD</a:t>
            </a:r>
            <a:r>
              <a:rPr lang="zh-CN" altLang="en-US" sz="2400">
                <a:solidFill>
                  <a:srgbClr val="CC3300"/>
                </a:solidFill>
              </a:rPr>
              <a:t>（</a:t>
            </a:r>
            <a:r>
              <a:rPr lang="en-US" altLang="zh-CN" sz="2400">
                <a:solidFill>
                  <a:srgbClr val="CC3300"/>
                </a:solidFill>
              </a:rPr>
              <a:t>Secure Digital</a:t>
            </a:r>
            <a:r>
              <a:rPr lang="zh-CN" altLang="en-US" sz="2400">
                <a:solidFill>
                  <a:srgbClr val="CC3300"/>
                </a:solidFill>
              </a:rPr>
              <a:t>）</a:t>
            </a:r>
          </a:p>
          <a:p>
            <a:pPr lvl="1" eaLnBrk="1" hangingPunct="1"/>
            <a:r>
              <a:rPr lang="en-US" altLang="zh-CN" sz="2400"/>
              <a:t>CompactFlash</a:t>
            </a:r>
          </a:p>
          <a:p>
            <a:pPr lvl="1" eaLnBrk="1" hangingPunct="1"/>
            <a:r>
              <a:rPr lang="en-US" altLang="zh-CN" sz="2400">
                <a:solidFill>
                  <a:srgbClr val="CC3300"/>
                </a:solidFill>
              </a:rPr>
              <a:t>U</a:t>
            </a:r>
            <a:r>
              <a:rPr lang="zh-CN" altLang="en-US" sz="2400">
                <a:solidFill>
                  <a:srgbClr val="CC3300"/>
                </a:solidFill>
              </a:rPr>
              <a:t>盘</a:t>
            </a:r>
          </a:p>
          <a:p>
            <a:pPr lvl="1" eaLnBrk="1" hangingPunct="1">
              <a:buFontTx/>
              <a:buNone/>
            </a:pPr>
            <a:endParaRPr lang="en-US" altLang="zh-CN" sz="2400"/>
          </a:p>
        </p:txBody>
      </p:sp>
      <p:sp>
        <p:nvSpPr>
          <p:cNvPr id="25603" name="Text Box 4">
            <a:extLst>
              <a:ext uri="{FF2B5EF4-FFF2-40B4-BE49-F238E27FC236}">
                <a16:creationId xmlns:a16="http://schemas.microsoft.com/office/drawing/2014/main" id="{EB8C5EF0-5855-4E95-BF70-C90852FE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114800"/>
            <a:ext cx="37338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buFont typeface="Arial" panose="020B0604020202020204" pitchFamily="34" charset="0"/>
              <a:buChar char="–"/>
            </a:pPr>
            <a:r>
              <a:rPr lang="en-US" altLang="zh-CN" sz="2400"/>
              <a:t>SmartMedia</a:t>
            </a:r>
          </a:p>
          <a:p>
            <a:pPr lvl="1" eaLnBrk="1" hangingPunct="1">
              <a:buFont typeface="Arial" panose="020B0604020202020204" pitchFamily="34" charset="0"/>
              <a:buChar char="–"/>
            </a:pPr>
            <a:r>
              <a:rPr lang="en-US" altLang="zh-CN" sz="2400"/>
              <a:t>Memory Stick</a:t>
            </a:r>
          </a:p>
          <a:p>
            <a:pPr lvl="1" eaLnBrk="1" hangingPunct="1">
              <a:buFont typeface="Arial" panose="020B0604020202020204" pitchFamily="34" charset="0"/>
              <a:buChar char="–"/>
            </a:pPr>
            <a:r>
              <a:rPr lang="en-US" altLang="zh-CN" sz="2400"/>
              <a:t>MultiMediaCard</a:t>
            </a:r>
          </a:p>
          <a:p>
            <a:pPr lvl="1" eaLnBrk="1" hangingPunct="1">
              <a:buFont typeface="Arial" panose="020B0604020202020204" pitchFamily="34" charset="0"/>
              <a:buChar char="–"/>
            </a:pPr>
            <a:r>
              <a:rPr lang="en-US" altLang="zh-CN" sz="2400"/>
              <a:t>DOC</a:t>
            </a:r>
            <a:r>
              <a:rPr lang="zh-CN" altLang="en-US" sz="2400"/>
              <a:t>（</a:t>
            </a:r>
            <a:r>
              <a:rPr lang="en-US" altLang="zh-CN" sz="2400"/>
              <a:t>Disk On Chip</a:t>
            </a:r>
            <a:r>
              <a:rPr lang="zh-CN" altLang="en-US" sz="2400"/>
              <a:t>等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D411AB6-34C0-4E67-98C6-3C70D06D1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99"/>
    </mc:Choice>
    <mc:Fallback>
      <p:transition spd="slow" advTm="66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EFAEB676-A57E-4FEA-BD88-C91350C2A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输入</a:t>
            </a:r>
            <a:r>
              <a:rPr lang="en-US" altLang="zh-CN"/>
              <a:t>/</a:t>
            </a:r>
            <a:r>
              <a:rPr lang="zh-CN" altLang="en-US"/>
              <a:t>输出接口和设备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6BD46354-3F57-472B-9ADF-CA76DCABAB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嵌入式系统的大多数输入</a:t>
            </a:r>
            <a:r>
              <a:rPr lang="en-US" altLang="zh-CN" dirty="0">
                <a:latin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输出接口和部分设备已经与嵌入式微处理器集成在一起。</a:t>
            </a:r>
          </a:p>
          <a:p>
            <a:pPr eaLnBrk="1" hangingPunct="1">
              <a:spcBef>
                <a:spcPct val="4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输入</a:t>
            </a:r>
            <a:r>
              <a:rPr lang="en-US" altLang="zh-CN" dirty="0">
                <a:latin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</a:rPr>
              <a:t>输出接口和设备主要包括：</a:t>
            </a:r>
          </a:p>
          <a:p>
            <a:pPr lvl="1" eaLnBrk="1" hangingPunct="1">
              <a:spcBef>
                <a:spcPct val="40000"/>
              </a:spcBef>
            </a:pP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</a:rPr>
              <a:t>中断控制器、</a:t>
            </a:r>
            <a:r>
              <a:rPr lang="en-US" altLang="zh-CN" b="1" dirty="0">
                <a:solidFill>
                  <a:srgbClr val="000066"/>
                </a:solidFill>
                <a:latin typeface="Times New Roman" panose="02020603050405020304" pitchFamily="18" charset="0"/>
              </a:rPr>
              <a:t>DMA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</a:rPr>
              <a:t>、串行和并行接口</a:t>
            </a:r>
          </a:p>
          <a:p>
            <a:pPr lvl="1" eaLnBrk="1" hangingPunct="1">
              <a:spcBef>
                <a:spcPct val="40000"/>
              </a:spcBef>
            </a:pP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</a:rPr>
              <a:t>定时器（</a:t>
            </a:r>
            <a:r>
              <a:rPr lang="en-US" altLang="zh-CN" b="1" dirty="0">
                <a:solidFill>
                  <a:srgbClr val="000066"/>
                </a:solidFill>
                <a:latin typeface="Times New Roman" panose="02020603050405020304" pitchFamily="18" charset="0"/>
              </a:rPr>
              <a:t>Timers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</a:rPr>
              <a:t>）、计数器（</a:t>
            </a:r>
            <a:r>
              <a:rPr lang="en-US" altLang="zh-CN" b="1" dirty="0">
                <a:solidFill>
                  <a:srgbClr val="000066"/>
                </a:solidFill>
                <a:latin typeface="Times New Roman" panose="02020603050405020304" pitchFamily="18" charset="0"/>
              </a:rPr>
              <a:t>counters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</a:rPr>
              <a:t>）、看门狗（</a:t>
            </a:r>
            <a:r>
              <a:rPr lang="en-US" altLang="zh-CN" b="1" dirty="0">
                <a:solidFill>
                  <a:srgbClr val="000066"/>
                </a:solidFill>
                <a:latin typeface="Times New Roman" panose="02020603050405020304" pitchFamily="18" charset="0"/>
              </a:rPr>
              <a:t>watchdog timers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</a:rPr>
              <a:t>）、</a:t>
            </a:r>
            <a:r>
              <a:rPr lang="en-US" altLang="zh-CN" b="1" dirty="0">
                <a:solidFill>
                  <a:srgbClr val="000066"/>
                </a:solidFill>
                <a:latin typeface="Times New Roman" panose="02020603050405020304" pitchFamily="18" charset="0"/>
              </a:rPr>
              <a:t>RTC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000066"/>
                </a:solidFill>
                <a:latin typeface="Times New Roman" panose="02020603050405020304" pitchFamily="18" charset="0"/>
              </a:rPr>
              <a:t>UARTs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000066"/>
                </a:solidFill>
                <a:latin typeface="Times New Roman" panose="02020603050405020304" pitchFamily="18" charset="0"/>
              </a:rPr>
              <a:t>PWM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66"/>
                </a:solidFill>
                <a:latin typeface="Times New Roman" panose="02020603050405020304" pitchFamily="18" charset="0"/>
              </a:rPr>
              <a:t>Pulse width modulator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</a:rPr>
              <a:t>）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CN" b="1" dirty="0">
                <a:solidFill>
                  <a:srgbClr val="000066"/>
                </a:solidFill>
                <a:latin typeface="Times New Roman" panose="02020603050405020304" pitchFamily="18" charset="0"/>
              </a:rPr>
              <a:t>AD/DA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</a:rPr>
              <a:t>、显示器、键盘和网络等</a:t>
            </a:r>
            <a:r>
              <a:rPr lang="zh-CN" altLang="en-US" b="1" dirty="0">
                <a:latin typeface="Times New Roman" panose="02020603050405020304" pitchFamily="18" charset="0"/>
              </a:rPr>
              <a:t>。</a:t>
            </a:r>
            <a:r>
              <a:rPr lang="zh-CN" altLang="en-US" dirty="0"/>
              <a:t> 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AD848AE-87EA-454F-B452-6A9AF6448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794"/>
    </mc:Choice>
    <mc:Fallback>
      <p:transition spd="slow" advTm="144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26231527-5A7D-4217-9552-A1C201EC63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057400"/>
            <a:ext cx="7772400" cy="1905000"/>
          </a:xfrm>
        </p:spPr>
        <p:txBody>
          <a:bodyPr/>
          <a:lstStyle/>
          <a:p>
            <a:pPr eaLnBrk="1" hangingPunct="1"/>
            <a:r>
              <a:rPr lang="zh-CN" altLang="en-US" sz="3600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  <a:t>第二节</a:t>
            </a:r>
            <a:br>
              <a:rPr lang="zh-CN" altLang="en-US" sz="3600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</a:br>
            <a:br>
              <a:rPr lang="zh-CN" altLang="en-US" sz="3600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3600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  <a:t>嵌入式微处理器</a:t>
            </a:r>
          </a:p>
        </p:txBody>
      </p:sp>
      <p:sp>
        <p:nvSpPr>
          <p:cNvPr id="699395" name="Text Box 3">
            <a:extLst>
              <a:ext uri="{FF2B5EF4-FFF2-40B4-BE49-F238E27FC236}">
                <a16:creationId xmlns:a16="http://schemas.microsoft.com/office/drawing/2014/main" id="{BE4B5D1A-CE2B-4A67-9BAB-26EFF5782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67200"/>
            <a:ext cx="5791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方正舒体" panose="02010601030101010101" pitchFamily="2" charset="-122"/>
              </a:rPr>
              <a:t>嵌入式微处理器的发展</a:t>
            </a:r>
          </a:p>
          <a:p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方正舒体" panose="02010601030101010101" pitchFamily="2" charset="-122"/>
              </a:rPr>
              <a:t>嵌入式微处理器的特点</a:t>
            </a:r>
          </a:p>
          <a:p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方正舒体" panose="02010601030101010101" pitchFamily="2" charset="-122"/>
              </a:rPr>
              <a:t>主流的嵌入式微处理器</a:t>
            </a: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方正舒体" panose="02010601030101010101" pitchFamily="2" charset="-122"/>
              </a:rPr>
              <a:t>——</a:t>
            </a:r>
          </a:p>
          <a:p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方正舒体" panose="02010601030101010101" pitchFamily="2" charset="-122"/>
              </a:rPr>
              <a:t>	(ARM, MIPS, SH, PowerPC</a:t>
            </a:r>
            <a:r>
              <a:rPr lang="en-US" altLang="zh-CN" b="1">
                <a:solidFill>
                  <a:schemeClr val="accent2"/>
                </a:solidFill>
              </a:rPr>
              <a:t>,</a:t>
            </a: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方正舒体" panose="02010601030101010101" pitchFamily="2" charset="-122"/>
              </a:rPr>
              <a:t> x86)</a:t>
            </a:r>
          </a:p>
        </p:txBody>
      </p:sp>
      <p:sp>
        <p:nvSpPr>
          <p:cNvPr id="29699" name="Line 4">
            <a:extLst>
              <a:ext uri="{FF2B5EF4-FFF2-40B4-BE49-F238E27FC236}">
                <a16:creationId xmlns:a16="http://schemas.microsoft.com/office/drawing/2014/main" id="{7B93AB89-5DCE-46DC-A717-EE7F2FACFA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4267200"/>
            <a:ext cx="7391400" cy="0"/>
          </a:xfrm>
          <a:prstGeom prst="line">
            <a:avLst/>
          </a:prstGeom>
          <a:noFill/>
          <a:ln w="2540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693434B-A4A3-4F2D-B6D9-DB63E2E2B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99"/>
    </mc:Choice>
    <mc:Fallback>
      <p:transition spd="slow" advTm="2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9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99395" grpId="0" build="p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Group 2">
            <a:extLst>
              <a:ext uri="{FF2B5EF4-FFF2-40B4-BE49-F238E27FC236}">
                <a16:creationId xmlns:a16="http://schemas.microsoft.com/office/drawing/2014/main" id="{B056934E-0439-42B9-90B1-342164CC75FE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600200"/>
            <a:ext cx="8763000" cy="3502025"/>
            <a:chOff x="-3" y="-3"/>
            <a:chExt cx="3594" cy="2206"/>
          </a:xfrm>
        </p:grpSpPr>
        <p:grpSp>
          <p:nvGrpSpPr>
            <p:cNvPr id="31746" name="Group 3">
              <a:extLst>
                <a:ext uri="{FF2B5EF4-FFF2-40B4-BE49-F238E27FC236}">
                  <a16:creationId xmlns:a16="http://schemas.microsoft.com/office/drawing/2014/main" id="{CB3B9337-D132-4E09-8E82-279205D4EE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588" cy="2200"/>
              <a:chOff x="0" y="0"/>
              <a:chExt cx="3588" cy="2200"/>
            </a:xfrm>
          </p:grpSpPr>
          <p:grpSp>
            <p:nvGrpSpPr>
              <p:cNvPr id="31747" name="Group 4">
                <a:extLst>
                  <a:ext uri="{FF2B5EF4-FFF2-40B4-BE49-F238E27FC236}">
                    <a16:creationId xmlns:a16="http://schemas.microsoft.com/office/drawing/2014/main" id="{43324FD1-523B-4D13-AD53-0F87FB71E3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602" cy="572"/>
                <a:chOff x="0" y="0"/>
                <a:chExt cx="602" cy="572"/>
              </a:xfrm>
            </p:grpSpPr>
            <p:sp>
              <p:nvSpPr>
                <p:cNvPr id="31748" name="Rectangle 5">
                  <a:extLst>
                    <a:ext uri="{FF2B5EF4-FFF2-40B4-BE49-F238E27FC236}">
                      <a16:creationId xmlns:a16="http://schemas.microsoft.com/office/drawing/2014/main" id="{DC80D646-7CD7-4B19-B083-7D33265BC7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02" cy="572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49" name="Group 6">
                  <a:extLst>
                    <a:ext uri="{FF2B5EF4-FFF2-40B4-BE49-F238E27FC236}">
                      <a16:creationId xmlns:a16="http://schemas.microsoft.com/office/drawing/2014/main" id="{6046A91A-FEDC-4A3A-B537-64348F4B82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02" cy="480"/>
                  <a:chOff x="0" y="0"/>
                  <a:chExt cx="602" cy="480"/>
                </a:xfrm>
              </p:grpSpPr>
              <p:sp>
                <p:nvSpPr>
                  <p:cNvPr id="31750" name="Rectangle 7">
                    <a:extLst>
                      <a:ext uri="{FF2B5EF4-FFF2-40B4-BE49-F238E27FC236}">
                        <a16:creationId xmlns:a16="http://schemas.microsoft.com/office/drawing/2014/main" id="{75D34A58-8178-47E0-BF13-437380CF17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" y="23"/>
                    <a:ext cx="516" cy="434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r>
                      <a:rPr lang="en-US" altLang="zh-CN" sz="1600" b="1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楷体_GB2312" pitchFamily="49" charset="-122"/>
                      </a:rPr>
                      <a:t> </a:t>
                    </a:r>
                    <a:endPara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endParaRPr>
                  </a:p>
                  <a:p>
                    <a:pPr algn="ctr" eaLnBrk="0" hangingPunct="0"/>
                    <a:endPara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31751" name="Rectangle 8">
                    <a:extLst>
                      <a:ext uri="{FF2B5EF4-FFF2-40B4-BE49-F238E27FC236}">
                        <a16:creationId xmlns:a16="http://schemas.microsoft.com/office/drawing/2014/main" id="{C63A8236-BD99-4AA3-AC63-709DF278DB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02" cy="480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52" name="Group 9">
                <a:extLst>
                  <a:ext uri="{FF2B5EF4-FFF2-40B4-BE49-F238E27FC236}">
                    <a16:creationId xmlns:a16="http://schemas.microsoft.com/office/drawing/2014/main" id="{61853404-D51E-477F-A409-FF366707EE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2" y="0"/>
                <a:ext cx="746" cy="572"/>
                <a:chOff x="602" y="0"/>
                <a:chExt cx="746" cy="572"/>
              </a:xfrm>
            </p:grpSpPr>
            <p:sp>
              <p:nvSpPr>
                <p:cNvPr id="31753" name="Rectangle 10">
                  <a:extLst>
                    <a:ext uri="{FF2B5EF4-FFF2-40B4-BE49-F238E27FC236}">
                      <a16:creationId xmlns:a16="http://schemas.microsoft.com/office/drawing/2014/main" id="{3C7F3E85-6FD7-4FE8-9F11-4816FD649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2" y="0"/>
                  <a:ext cx="746" cy="572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54" name="Group 11">
                  <a:extLst>
                    <a:ext uri="{FF2B5EF4-FFF2-40B4-BE49-F238E27FC236}">
                      <a16:creationId xmlns:a16="http://schemas.microsoft.com/office/drawing/2014/main" id="{D0619AA6-4D6B-4C54-AD03-C6CFFAAD84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02" y="0"/>
                  <a:ext cx="746" cy="480"/>
                  <a:chOff x="602" y="0"/>
                  <a:chExt cx="746" cy="480"/>
                </a:xfrm>
              </p:grpSpPr>
              <p:sp>
                <p:nvSpPr>
                  <p:cNvPr id="31755" name="Rectangle 12">
                    <a:extLst>
                      <a:ext uri="{FF2B5EF4-FFF2-40B4-BE49-F238E27FC236}">
                        <a16:creationId xmlns:a16="http://schemas.microsoft.com/office/drawing/2014/main" id="{3CA13D4A-6A67-41EA-8B48-21E2A11ACD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5" y="23"/>
                    <a:ext cx="660" cy="434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r>
                      <a:rPr lang="en-US" altLang="zh-CN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20</a:t>
                    </a:r>
                    <a:r>
                      <a:rPr lang="zh-CN" altLang="en-US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世纪</a:t>
                    </a:r>
                    <a:r>
                      <a:rPr lang="en-US" altLang="zh-CN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80</a:t>
                    </a:r>
                    <a:r>
                      <a:rPr lang="zh-CN" altLang="en-US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年代</a:t>
                    </a:r>
                  </a:p>
                  <a:p>
                    <a:pPr algn="ctr" eaLnBrk="0" hangingPunct="0"/>
                    <a:r>
                      <a:rPr lang="zh-CN" altLang="en-US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中后期</a:t>
                    </a:r>
                  </a:p>
                </p:txBody>
              </p:sp>
              <p:sp>
                <p:nvSpPr>
                  <p:cNvPr id="31756" name="Rectangle 13">
                    <a:extLst>
                      <a:ext uri="{FF2B5EF4-FFF2-40B4-BE49-F238E27FC236}">
                        <a16:creationId xmlns:a16="http://schemas.microsoft.com/office/drawing/2014/main" id="{C070E19F-099B-4B3A-987C-D9C0ABDE84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2" y="0"/>
                    <a:ext cx="746" cy="480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57" name="Group 14">
                <a:extLst>
                  <a:ext uri="{FF2B5EF4-FFF2-40B4-BE49-F238E27FC236}">
                    <a16:creationId xmlns:a16="http://schemas.microsoft.com/office/drawing/2014/main" id="{510E39F3-4BCE-4F82-90A5-483A91D321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8" y="0"/>
                <a:ext cx="747" cy="572"/>
                <a:chOff x="1348" y="0"/>
                <a:chExt cx="747" cy="572"/>
              </a:xfrm>
            </p:grpSpPr>
            <p:sp>
              <p:nvSpPr>
                <p:cNvPr id="31758" name="Rectangle 15">
                  <a:extLst>
                    <a:ext uri="{FF2B5EF4-FFF2-40B4-BE49-F238E27FC236}">
                      <a16:creationId xmlns:a16="http://schemas.microsoft.com/office/drawing/2014/main" id="{88835B70-DA62-48A2-9D96-E1B8727122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8" y="0"/>
                  <a:ext cx="747" cy="572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59" name="Group 16">
                  <a:extLst>
                    <a:ext uri="{FF2B5EF4-FFF2-40B4-BE49-F238E27FC236}">
                      <a16:creationId xmlns:a16="http://schemas.microsoft.com/office/drawing/2014/main" id="{D1E37596-3E31-4281-8B7F-E9F531F536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8" y="0"/>
                  <a:ext cx="747" cy="480"/>
                  <a:chOff x="1348" y="0"/>
                  <a:chExt cx="747" cy="480"/>
                </a:xfrm>
              </p:grpSpPr>
              <p:sp>
                <p:nvSpPr>
                  <p:cNvPr id="31760" name="Rectangle 17">
                    <a:extLst>
                      <a:ext uri="{FF2B5EF4-FFF2-40B4-BE49-F238E27FC236}">
                        <a16:creationId xmlns:a16="http://schemas.microsoft.com/office/drawing/2014/main" id="{3DCA0622-F2A5-45A1-805C-9F42832FBE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91" y="23"/>
                    <a:ext cx="661" cy="434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r>
                      <a:rPr lang="en-US" altLang="zh-CN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20</a:t>
                    </a:r>
                    <a:r>
                      <a:rPr lang="zh-CN" altLang="en-US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世纪</a:t>
                    </a:r>
                    <a:r>
                      <a:rPr lang="en-US" altLang="zh-CN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90</a:t>
                    </a:r>
                    <a:r>
                      <a:rPr lang="zh-CN" altLang="en-US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年代</a:t>
                    </a:r>
                  </a:p>
                  <a:p>
                    <a:pPr algn="ctr" eaLnBrk="0" hangingPunct="0"/>
                    <a:r>
                      <a:rPr lang="zh-CN" altLang="en-US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初期</a:t>
                    </a:r>
                  </a:p>
                </p:txBody>
              </p:sp>
              <p:sp>
                <p:nvSpPr>
                  <p:cNvPr id="31761" name="Rectangle 18">
                    <a:extLst>
                      <a:ext uri="{FF2B5EF4-FFF2-40B4-BE49-F238E27FC236}">
                        <a16:creationId xmlns:a16="http://schemas.microsoft.com/office/drawing/2014/main" id="{B339EDFB-C63D-4C24-BCA9-24900688A4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8" y="0"/>
                    <a:ext cx="747" cy="480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62" name="Group 19">
                <a:extLst>
                  <a:ext uri="{FF2B5EF4-FFF2-40B4-BE49-F238E27FC236}">
                    <a16:creationId xmlns:a16="http://schemas.microsoft.com/office/drawing/2014/main" id="{5A184208-7A40-4381-AD02-3B3411D298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5" y="0"/>
                <a:ext cx="746" cy="572"/>
                <a:chOff x="2095" y="0"/>
                <a:chExt cx="746" cy="572"/>
              </a:xfrm>
            </p:grpSpPr>
            <p:sp>
              <p:nvSpPr>
                <p:cNvPr id="31763" name="Rectangle 20">
                  <a:extLst>
                    <a:ext uri="{FF2B5EF4-FFF2-40B4-BE49-F238E27FC236}">
                      <a16:creationId xmlns:a16="http://schemas.microsoft.com/office/drawing/2014/main" id="{E55DF179-01C5-4DF1-93EB-26B68800C2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5" y="0"/>
                  <a:ext cx="746" cy="572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64" name="Group 21">
                  <a:extLst>
                    <a:ext uri="{FF2B5EF4-FFF2-40B4-BE49-F238E27FC236}">
                      <a16:creationId xmlns:a16="http://schemas.microsoft.com/office/drawing/2014/main" id="{6D0316C5-25C5-48D4-870B-CA04385277A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95" y="0"/>
                  <a:ext cx="746" cy="480"/>
                  <a:chOff x="2095" y="0"/>
                  <a:chExt cx="746" cy="480"/>
                </a:xfrm>
              </p:grpSpPr>
              <p:sp>
                <p:nvSpPr>
                  <p:cNvPr id="31765" name="Rectangle 22">
                    <a:extLst>
                      <a:ext uri="{FF2B5EF4-FFF2-40B4-BE49-F238E27FC236}">
                        <a16:creationId xmlns:a16="http://schemas.microsoft.com/office/drawing/2014/main" id="{FFD5DCDB-28CC-44B3-8CE1-153A419147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38" y="23"/>
                    <a:ext cx="660" cy="434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r>
                      <a:rPr lang="en-US" altLang="zh-CN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20</a:t>
                    </a:r>
                    <a:r>
                      <a:rPr lang="zh-CN" altLang="en-US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世纪</a:t>
                    </a:r>
                    <a:r>
                      <a:rPr lang="en-US" altLang="zh-CN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90</a:t>
                    </a:r>
                    <a:r>
                      <a:rPr lang="zh-CN" altLang="en-US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年代</a:t>
                    </a:r>
                  </a:p>
                  <a:p>
                    <a:pPr algn="ctr" eaLnBrk="0" hangingPunct="0"/>
                    <a:r>
                      <a:rPr lang="zh-CN" altLang="en-US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中后期</a:t>
                    </a:r>
                  </a:p>
                </p:txBody>
              </p:sp>
              <p:sp>
                <p:nvSpPr>
                  <p:cNvPr id="31766" name="Rectangle 23">
                    <a:extLst>
                      <a:ext uri="{FF2B5EF4-FFF2-40B4-BE49-F238E27FC236}">
                        <a16:creationId xmlns:a16="http://schemas.microsoft.com/office/drawing/2014/main" id="{ABED097A-EB4D-4F1C-837A-7C37CAA88F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95" y="0"/>
                    <a:ext cx="746" cy="480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67" name="Group 24">
                <a:extLst>
                  <a:ext uri="{FF2B5EF4-FFF2-40B4-BE49-F238E27FC236}">
                    <a16:creationId xmlns:a16="http://schemas.microsoft.com/office/drawing/2014/main" id="{766B70DB-540E-40EA-91AD-EA4C7337A4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1" y="0"/>
                <a:ext cx="747" cy="572"/>
                <a:chOff x="2841" y="0"/>
                <a:chExt cx="747" cy="572"/>
              </a:xfrm>
            </p:grpSpPr>
            <p:sp>
              <p:nvSpPr>
                <p:cNvPr id="31768" name="Rectangle 25">
                  <a:extLst>
                    <a:ext uri="{FF2B5EF4-FFF2-40B4-BE49-F238E27FC236}">
                      <a16:creationId xmlns:a16="http://schemas.microsoft.com/office/drawing/2014/main" id="{5C821044-79C9-41D7-BB78-4A32EF9604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1" y="0"/>
                  <a:ext cx="747" cy="572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769" name="Group 26">
                  <a:extLst>
                    <a:ext uri="{FF2B5EF4-FFF2-40B4-BE49-F238E27FC236}">
                      <a16:creationId xmlns:a16="http://schemas.microsoft.com/office/drawing/2014/main" id="{D50BFBB6-395C-476B-8926-32DDD43B45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41" y="0"/>
                  <a:ext cx="747" cy="480"/>
                  <a:chOff x="2841" y="0"/>
                  <a:chExt cx="747" cy="480"/>
                </a:xfrm>
              </p:grpSpPr>
              <p:sp>
                <p:nvSpPr>
                  <p:cNvPr id="31770" name="Rectangle 27">
                    <a:extLst>
                      <a:ext uri="{FF2B5EF4-FFF2-40B4-BE49-F238E27FC236}">
                        <a16:creationId xmlns:a16="http://schemas.microsoft.com/office/drawing/2014/main" id="{D9DFAB45-FF91-436C-AAAB-6900E54287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4" y="23"/>
                    <a:ext cx="661" cy="434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r>
                      <a:rPr lang="en-US" altLang="zh-CN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21</a:t>
                    </a:r>
                    <a:r>
                      <a:rPr lang="zh-CN" altLang="en-US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世纪</a:t>
                    </a:r>
                  </a:p>
                  <a:p>
                    <a:pPr algn="ctr" eaLnBrk="0" hangingPunct="0"/>
                    <a:r>
                      <a:rPr lang="zh-CN" altLang="en-US" sz="1600" b="1">
                        <a:solidFill>
                          <a:schemeClr val="accent2"/>
                        </a:solidFill>
                        <a:latin typeface="楷体_GB2312" pitchFamily="49" charset="-122"/>
                        <a:ea typeface="楷体_GB2312" pitchFamily="49" charset="-122"/>
                      </a:rPr>
                      <a:t>初期</a:t>
                    </a:r>
                  </a:p>
                </p:txBody>
              </p:sp>
              <p:sp>
                <p:nvSpPr>
                  <p:cNvPr id="31771" name="Rectangle 28">
                    <a:extLst>
                      <a:ext uri="{FF2B5EF4-FFF2-40B4-BE49-F238E27FC236}">
                        <a16:creationId xmlns:a16="http://schemas.microsoft.com/office/drawing/2014/main" id="{E860B576-3ADE-434D-A796-08C5A440EC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41" y="0"/>
                    <a:ext cx="747" cy="480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1772" name="Group 29">
                <a:extLst>
                  <a:ext uri="{FF2B5EF4-FFF2-40B4-BE49-F238E27FC236}">
                    <a16:creationId xmlns:a16="http://schemas.microsoft.com/office/drawing/2014/main" id="{4A394545-44C6-41DE-9DAE-45BC787390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26"/>
                <a:ext cx="602" cy="384"/>
                <a:chOff x="0" y="526"/>
                <a:chExt cx="602" cy="384"/>
              </a:xfrm>
            </p:grpSpPr>
            <p:sp>
              <p:nvSpPr>
                <p:cNvPr id="31773" name="Rectangle 30">
                  <a:extLst>
                    <a:ext uri="{FF2B5EF4-FFF2-40B4-BE49-F238E27FC236}">
                      <a16:creationId xmlns:a16="http://schemas.microsoft.com/office/drawing/2014/main" id="{13866A3E-8420-4A52-B2EC-9E75B08BE2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549"/>
                  <a:ext cx="516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CN" altLang="en-US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制作工艺</a:t>
                  </a:r>
                </a:p>
              </p:txBody>
            </p:sp>
            <p:sp>
              <p:nvSpPr>
                <p:cNvPr id="31774" name="Rectangle 31">
                  <a:extLst>
                    <a:ext uri="{FF2B5EF4-FFF2-40B4-BE49-F238E27FC236}">
                      <a16:creationId xmlns:a16="http://schemas.microsoft.com/office/drawing/2014/main" id="{3214F251-A8BB-4CFC-B7E9-F3B4223334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6"/>
                  <a:ext cx="60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75" name="Group 32">
                <a:extLst>
                  <a:ext uri="{FF2B5EF4-FFF2-40B4-BE49-F238E27FC236}">
                    <a16:creationId xmlns:a16="http://schemas.microsoft.com/office/drawing/2014/main" id="{D3951755-2DC3-42BC-8FE2-7AA899240F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2" y="526"/>
                <a:ext cx="746" cy="384"/>
                <a:chOff x="602" y="526"/>
                <a:chExt cx="746" cy="384"/>
              </a:xfrm>
            </p:grpSpPr>
            <p:sp>
              <p:nvSpPr>
                <p:cNvPr id="31776" name="Rectangle 33">
                  <a:extLst>
                    <a:ext uri="{FF2B5EF4-FFF2-40B4-BE49-F238E27FC236}">
                      <a16:creationId xmlns:a16="http://schemas.microsoft.com/office/drawing/2014/main" id="{364E3EA9-1D70-4F55-937D-6A385F089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549"/>
                  <a:ext cx="660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1 - 0.8 </a:t>
                  </a:r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  <a:sym typeface="Symbol" panose="05050102010706020507" pitchFamily="18" charset="2"/>
                    </a:rPr>
                    <a:t></a:t>
                  </a:r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m</a:t>
                  </a:r>
                  <a:endParaRPr lang="en-US" altLang="zh-CN" sz="16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31777" name="Rectangle 34">
                  <a:extLst>
                    <a:ext uri="{FF2B5EF4-FFF2-40B4-BE49-F238E27FC236}">
                      <a16:creationId xmlns:a16="http://schemas.microsoft.com/office/drawing/2014/main" id="{BDF81B85-099D-4BCE-A0AB-8B80301B8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2" y="526"/>
                  <a:ext cx="74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78" name="Group 35">
                <a:extLst>
                  <a:ext uri="{FF2B5EF4-FFF2-40B4-BE49-F238E27FC236}">
                    <a16:creationId xmlns:a16="http://schemas.microsoft.com/office/drawing/2014/main" id="{558A5A30-74E8-492A-AE82-AB7E966378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8" y="526"/>
                <a:ext cx="747" cy="384"/>
                <a:chOff x="1348" y="526"/>
                <a:chExt cx="747" cy="384"/>
              </a:xfrm>
            </p:grpSpPr>
            <p:sp>
              <p:nvSpPr>
                <p:cNvPr id="31779" name="Rectangle 36">
                  <a:extLst>
                    <a:ext uri="{FF2B5EF4-FFF2-40B4-BE49-F238E27FC236}">
                      <a16:creationId xmlns:a16="http://schemas.microsoft.com/office/drawing/2014/main" id="{302C2284-FEF3-424B-B7D4-A9F5AE4AA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" y="549"/>
                  <a:ext cx="661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0.8 - 0.5 </a:t>
                  </a:r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  <a:sym typeface="Symbol" panose="05050102010706020507" pitchFamily="18" charset="2"/>
                    </a:rPr>
                    <a:t></a:t>
                  </a:r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m</a:t>
                  </a:r>
                  <a:endParaRPr lang="en-US" altLang="zh-CN" sz="16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31780" name="Rectangle 37">
                  <a:extLst>
                    <a:ext uri="{FF2B5EF4-FFF2-40B4-BE49-F238E27FC236}">
                      <a16:creationId xmlns:a16="http://schemas.microsoft.com/office/drawing/2014/main" id="{E826A396-C259-4C76-97CB-69FDC1E453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8" y="526"/>
                  <a:ext cx="747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81" name="Group 38">
                <a:extLst>
                  <a:ext uri="{FF2B5EF4-FFF2-40B4-BE49-F238E27FC236}">
                    <a16:creationId xmlns:a16="http://schemas.microsoft.com/office/drawing/2014/main" id="{E3499AE1-F5A5-4D3D-89A6-E1C72EFD30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5" y="526"/>
                <a:ext cx="746" cy="384"/>
                <a:chOff x="2095" y="526"/>
                <a:chExt cx="746" cy="384"/>
              </a:xfrm>
            </p:grpSpPr>
            <p:sp>
              <p:nvSpPr>
                <p:cNvPr id="31782" name="Rectangle 39">
                  <a:extLst>
                    <a:ext uri="{FF2B5EF4-FFF2-40B4-BE49-F238E27FC236}">
                      <a16:creationId xmlns:a16="http://schemas.microsoft.com/office/drawing/2014/main" id="{E42D7ACB-FD03-4EC2-98DC-7AAC8C588F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8" y="549"/>
                  <a:ext cx="660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0.5 </a:t>
                  </a:r>
                  <a:r>
                    <a:rPr lang="en-US" altLang="zh-CN" sz="1600" b="1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楷体_GB2312" pitchFamily="49" charset="-122"/>
                    </a:rPr>
                    <a:t>–</a:t>
                  </a:r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 0.35 </a:t>
                  </a:r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  <a:sym typeface="Symbol" panose="05050102010706020507" pitchFamily="18" charset="2"/>
                    </a:rPr>
                    <a:t></a:t>
                  </a:r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m</a:t>
                  </a:r>
                  <a:endParaRPr lang="en-US" altLang="zh-CN" sz="16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31783" name="Rectangle 40">
                  <a:extLst>
                    <a:ext uri="{FF2B5EF4-FFF2-40B4-BE49-F238E27FC236}">
                      <a16:creationId xmlns:a16="http://schemas.microsoft.com/office/drawing/2014/main" id="{CB619F9E-E320-487E-9FE9-0E9A6CDF78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5" y="526"/>
                  <a:ext cx="74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84" name="Group 41">
                <a:extLst>
                  <a:ext uri="{FF2B5EF4-FFF2-40B4-BE49-F238E27FC236}">
                    <a16:creationId xmlns:a16="http://schemas.microsoft.com/office/drawing/2014/main" id="{B05172E2-4E58-4372-AAED-D9FCC9B5D4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1" y="526"/>
                <a:ext cx="747" cy="384"/>
                <a:chOff x="2841" y="526"/>
                <a:chExt cx="747" cy="384"/>
              </a:xfrm>
            </p:grpSpPr>
            <p:sp>
              <p:nvSpPr>
                <p:cNvPr id="31785" name="Rectangle 42">
                  <a:extLst>
                    <a:ext uri="{FF2B5EF4-FFF2-40B4-BE49-F238E27FC236}">
                      <a16:creationId xmlns:a16="http://schemas.microsoft.com/office/drawing/2014/main" id="{8BD2C690-B143-46E1-83D5-E563CC5DA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4" y="549"/>
                  <a:ext cx="661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0.25 - 0.13 </a:t>
                  </a:r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  <a:sym typeface="Symbol" panose="05050102010706020507" pitchFamily="18" charset="2"/>
                    </a:rPr>
                    <a:t></a:t>
                  </a:r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m</a:t>
                  </a:r>
                  <a:endParaRPr lang="en-US" altLang="zh-CN" sz="16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31786" name="Rectangle 43">
                  <a:extLst>
                    <a:ext uri="{FF2B5EF4-FFF2-40B4-BE49-F238E27FC236}">
                      <a16:creationId xmlns:a16="http://schemas.microsoft.com/office/drawing/2014/main" id="{B4B38F41-5265-4D33-BC47-C89FA7C6FA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1" y="526"/>
                  <a:ext cx="747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87" name="Group 44">
                <a:extLst>
                  <a:ext uri="{FF2B5EF4-FFF2-40B4-BE49-F238E27FC236}">
                    <a16:creationId xmlns:a16="http://schemas.microsoft.com/office/drawing/2014/main" id="{58A0CD7E-F570-4852-8379-594CBDE69D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56"/>
                <a:ext cx="602" cy="384"/>
                <a:chOff x="0" y="956"/>
                <a:chExt cx="602" cy="384"/>
              </a:xfrm>
            </p:grpSpPr>
            <p:sp>
              <p:nvSpPr>
                <p:cNvPr id="31788" name="Rectangle 45">
                  <a:extLst>
                    <a:ext uri="{FF2B5EF4-FFF2-40B4-BE49-F238E27FC236}">
                      <a16:creationId xmlns:a16="http://schemas.microsoft.com/office/drawing/2014/main" id="{ABE86210-1E09-4FE8-9D41-31D943F83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979"/>
                  <a:ext cx="516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CN" altLang="en-US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主频</a:t>
                  </a:r>
                </a:p>
              </p:txBody>
            </p:sp>
            <p:sp>
              <p:nvSpPr>
                <p:cNvPr id="31789" name="Rectangle 46">
                  <a:extLst>
                    <a:ext uri="{FF2B5EF4-FFF2-40B4-BE49-F238E27FC236}">
                      <a16:creationId xmlns:a16="http://schemas.microsoft.com/office/drawing/2014/main" id="{6467ADBA-FF2A-484A-8F2A-594500A1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56"/>
                  <a:ext cx="60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90" name="Group 47">
                <a:extLst>
                  <a:ext uri="{FF2B5EF4-FFF2-40B4-BE49-F238E27FC236}">
                    <a16:creationId xmlns:a16="http://schemas.microsoft.com/office/drawing/2014/main" id="{BABB8C0B-C1F4-4181-8FF5-183AAA5A3C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2" y="956"/>
                <a:ext cx="746" cy="384"/>
                <a:chOff x="602" y="956"/>
                <a:chExt cx="746" cy="384"/>
              </a:xfrm>
            </p:grpSpPr>
            <p:sp>
              <p:nvSpPr>
                <p:cNvPr id="31791" name="Rectangle 48">
                  <a:extLst>
                    <a:ext uri="{FF2B5EF4-FFF2-40B4-BE49-F238E27FC236}">
                      <a16:creationId xmlns:a16="http://schemas.microsoft.com/office/drawing/2014/main" id="{D9D5865F-4375-43AD-A39C-5244E2CB6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979"/>
                  <a:ext cx="660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&lt; 33 MHz</a:t>
                  </a:r>
                </a:p>
              </p:txBody>
            </p:sp>
            <p:sp>
              <p:nvSpPr>
                <p:cNvPr id="31792" name="Rectangle 49">
                  <a:extLst>
                    <a:ext uri="{FF2B5EF4-FFF2-40B4-BE49-F238E27FC236}">
                      <a16:creationId xmlns:a16="http://schemas.microsoft.com/office/drawing/2014/main" id="{4FDCC897-211B-4EA9-8F7F-DC44AC3ACC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2" y="956"/>
                  <a:ext cx="74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93" name="Group 50">
                <a:extLst>
                  <a:ext uri="{FF2B5EF4-FFF2-40B4-BE49-F238E27FC236}">
                    <a16:creationId xmlns:a16="http://schemas.microsoft.com/office/drawing/2014/main" id="{E0B0B743-A20A-4568-8D33-4773A5D2B5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8" y="956"/>
                <a:ext cx="747" cy="384"/>
                <a:chOff x="1348" y="956"/>
                <a:chExt cx="747" cy="384"/>
              </a:xfrm>
            </p:grpSpPr>
            <p:sp>
              <p:nvSpPr>
                <p:cNvPr id="31794" name="Rectangle 51">
                  <a:extLst>
                    <a:ext uri="{FF2B5EF4-FFF2-40B4-BE49-F238E27FC236}">
                      <a16:creationId xmlns:a16="http://schemas.microsoft.com/office/drawing/2014/main" id="{D7B74076-C99C-45A2-B7A4-E6443D75A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" y="979"/>
                  <a:ext cx="661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&lt;100 MHz</a:t>
                  </a:r>
                </a:p>
              </p:txBody>
            </p:sp>
            <p:sp>
              <p:nvSpPr>
                <p:cNvPr id="31795" name="Rectangle 52">
                  <a:extLst>
                    <a:ext uri="{FF2B5EF4-FFF2-40B4-BE49-F238E27FC236}">
                      <a16:creationId xmlns:a16="http://schemas.microsoft.com/office/drawing/2014/main" id="{395D8798-1546-4C51-ABD4-0F9B73BAB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8" y="956"/>
                  <a:ext cx="747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96" name="Group 53">
                <a:extLst>
                  <a:ext uri="{FF2B5EF4-FFF2-40B4-BE49-F238E27FC236}">
                    <a16:creationId xmlns:a16="http://schemas.microsoft.com/office/drawing/2014/main" id="{7BF0E571-3AB8-4AFD-80E5-3CF069C337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5" y="956"/>
                <a:ext cx="746" cy="384"/>
                <a:chOff x="2095" y="956"/>
                <a:chExt cx="746" cy="384"/>
              </a:xfrm>
            </p:grpSpPr>
            <p:sp>
              <p:nvSpPr>
                <p:cNvPr id="31797" name="Rectangle 54">
                  <a:extLst>
                    <a:ext uri="{FF2B5EF4-FFF2-40B4-BE49-F238E27FC236}">
                      <a16:creationId xmlns:a16="http://schemas.microsoft.com/office/drawing/2014/main" id="{D067E3B2-E1BA-4E41-A6B9-C7B86A86D5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8" y="979"/>
                  <a:ext cx="660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&lt;200 MHz</a:t>
                  </a:r>
                </a:p>
              </p:txBody>
            </p:sp>
            <p:sp>
              <p:nvSpPr>
                <p:cNvPr id="31798" name="Rectangle 55">
                  <a:extLst>
                    <a:ext uri="{FF2B5EF4-FFF2-40B4-BE49-F238E27FC236}">
                      <a16:creationId xmlns:a16="http://schemas.microsoft.com/office/drawing/2014/main" id="{7E1A2AB9-E27E-4E95-ADCB-88AF9AF5E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5" y="956"/>
                  <a:ext cx="74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99" name="Group 56">
                <a:extLst>
                  <a:ext uri="{FF2B5EF4-FFF2-40B4-BE49-F238E27FC236}">
                    <a16:creationId xmlns:a16="http://schemas.microsoft.com/office/drawing/2014/main" id="{B64F94D6-49AD-479F-AB07-225536D6A6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1" y="956"/>
                <a:ext cx="747" cy="384"/>
                <a:chOff x="2841" y="956"/>
                <a:chExt cx="747" cy="384"/>
              </a:xfrm>
            </p:grpSpPr>
            <p:sp>
              <p:nvSpPr>
                <p:cNvPr id="31800" name="Rectangle 57">
                  <a:extLst>
                    <a:ext uri="{FF2B5EF4-FFF2-40B4-BE49-F238E27FC236}">
                      <a16:creationId xmlns:a16="http://schemas.microsoft.com/office/drawing/2014/main" id="{581E8EF3-E9CD-49B3-960E-4BBE4E0CBE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4" y="979"/>
                  <a:ext cx="661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&lt; 600 MHz</a:t>
                  </a:r>
                </a:p>
              </p:txBody>
            </p:sp>
            <p:sp>
              <p:nvSpPr>
                <p:cNvPr id="31801" name="Rectangle 58">
                  <a:extLst>
                    <a:ext uri="{FF2B5EF4-FFF2-40B4-BE49-F238E27FC236}">
                      <a16:creationId xmlns:a16="http://schemas.microsoft.com/office/drawing/2014/main" id="{132F5916-C23E-4D46-9C54-FA1217211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1" y="956"/>
                  <a:ext cx="747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802" name="Group 59">
                <a:extLst>
                  <a:ext uri="{FF2B5EF4-FFF2-40B4-BE49-F238E27FC236}">
                    <a16:creationId xmlns:a16="http://schemas.microsoft.com/office/drawing/2014/main" id="{DE9F495D-4996-4043-A751-2A37C1A112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386"/>
                <a:ext cx="602" cy="384"/>
                <a:chOff x="0" y="1386"/>
                <a:chExt cx="602" cy="384"/>
              </a:xfrm>
            </p:grpSpPr>
            <p:sp>
              <p:nvSpPr>
                <p:cNvPr id="31803" name="Rectangle 60">
                  <a:extLst>
                    <a:ext uri="{FF2B5EF4-FFF2-40B4-BE49-F238E27FC236}">
                      <a16:creationId xmlns:a16="http://schemas.microsoft.com/office/drawing/2014/main" id="{A8D6F1F8-D44E-4B23-8F04-9D88BFFC22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409"/>
                  <a:ext cx="516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CN" altLang="en-US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晶体管个数</a:t>
                  </a:r>
                </a:p>
              </p:txBody>
            </p:sp>
            <p:sp>
              <p:nvSpPr>
                <p:cNvPr id="31804" name="Rectangle 61">
                  <a:extLst>
                    <a:ext uri="{FF2B5EF4-FFF2-40B4-BE49-F238E27FC236}">
                      <a16:creationId xmlns:a16="http://schemas.microsoft.com/office/drawing/2014/main" id="{CEECB28B-6ACF-44EA-AE4B-BCADF0A99A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86"/>
                  <a:ext cx="60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805" name="Group 62">
                <a:extLst>
                  <a:ext uri="{FF2B5EF4-FFF2-40B4-BE49-F238E27FC236}">
                    <a16:creationId xmlns:a16="http://schemas.microsoft.com/office/drawing/2014/main" id="{6E8CF2CD-93E3-4B4F-A76C-1CDCDB3081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2" y="1386"/>
                <a:ext cx="746" cy="384"/>
                <a:chOff x="602" y="1386"/>
                <a:chExt cx="746" cy="384"/>
              </a:xfrm>
            </p:grpSpPr>
            <p:sp>
              <p:nvSpPr>
                <p:cNvPr id="31806" name="Rectangle 63">
                  <a:extLst>
                    <a:ext uri="{FF2B5EF4-FFF2-40B4-BE49-F238E27FC236}">
                      <a16:creationId xmlns:a16="http://schemas.microsoft.com/office/drawing/2014/main" id="{A486EA2B-6471-4CCB-B9C5-C1AC4A2FFD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1409"/>
                  <a:ext cx="660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&gt; 500K</a:t>
                  </a:r>
                </a:p>
              </p:txBody>
            </p:sp>
            <p:sp>
              <p:nvSpPr>
                <p:cNvPr id="31807" name="Rectangle 64">
                  <a:extLst>
                    <a:ext uri="{FF2B5EF4-FFF2-40B4-BE49-F238E27FC236}">
                      <a16:creationId xmlns:a16="http://schemas.microsoft.com/office/drawing/2014/main" id="{DEB0E1D6-19C9-4E50-B3DB-C17A0779F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2" y="1386"/>
                  <a:ext cx="74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808" name="Group 65">
                <a:extLst>
                  <a:ext uri="{FF2B5EF4-FFF2-40B4-BE49-F238E27FC236}">
                    <a16:creationId xmlns:a16="http://schemas.microsoft.com/office/drawing/2014/main" id="{42CC74CA-652E-4778-9D93-ABD5557455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8" y="1386"/>
                <a:ext cx="747" cy="384"/>
                <a:chOff x="1348" y="1386"/>
                <a:chExt cx="747" cy="384"/>
              </a:xfrm>
            </p:grpSpPr>
            <p:sp>
              <p:nvSpPr>
                <p:cNvPr id="31809" name="Rectangle 66">
                  <a:extLst>
                    <a:ext uri="{FF2B5EF4-FFF2-40B4-BE49-F238E27FC236}">
                      <a16:creationId xmlns:a16="http://schemas.microsoft.com/office/drawing/2014/main" id="{A583DCEE-082F-43DE-B790-C62E31D10E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" y="1409"/>
                  <a:ext cx="661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&gt;2M</a:t>
                  </a:r>
                </a:p>
              </p:txBody>
            </p:sp>
            <p:sp>
              <p:nvSpPr>
                <p:cNvPr id="31810" name="Rectangle 67">
                  <a:extLst>
                    <a:ext uri="{FF2B5EF4-FFF2-40B4-BE49-F238E27FC236}">
                      <a16:creationId xmlns:a16="http://schemas.microsoft.com/office/drawing/2014/main" id="{D4E7418E-4676-4CE5-B5E1-AF1AF7049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8" y="1386"/>
                  <a:ext cx="747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811" name="Group 68">
                <a:extLst>
                  <a:ext uri="{FF2B5EF4-FFF2-40B4-BE49-F238E27FC236}">
                    <a16:creationId xmlns:a16="http://schemas.microsoft.com/office/drawing/2014/main" id="{DC89B5E1-75D3-448D-BBB7-8D58708FCC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5" y="1386"/>
                <a:ext cx="746" cy="384"/>
                <a:chOff x="2095" y="1386"/>
                <a:chExt cx="746" cy="384"/>
              </a:xfrm>
            </p:grpSpPr>
            <p:sp>
              <p:nvSpPr>
                <p:cNvPr id="31812" name="Rectangle 69">
                  <a:extLst>
                    <a:ext uri="{FF2B5EF4-FFF2-40B4-BE49-F238E27FC236}">
                      <a16:creationId xmlns:a16="http://schemas.microsoft.com/office/drawing/2014/main" id="{50AD4E7D-820B-4560-810E-187C18E3D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8" y="1409"/>
                  <a:ext cx="660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&gt;5M</a:t>
                  </a:r>
                </a:p>
              </p:txBody>
            </p:sp>
            <p:sp>
              <p:nvSpPr>
                <p:cNvPr id="31813" name="Rectangle 70">
                  <a:extLst>
                    <a:ext uri="{FF2B5EF4-FFF2-40B4-BE49-F238E27FC236}">
                      <a16:creationId xmlns:a16="http://schemas.microsoft.com/office/drawing/2014/main" id="{95E6CA67-CC32-4FE0-8F33-9DFB43EE23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5" y="1386"/>
                  <a:ext cx="74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814" name="Group 71">
                <a:extLst>
                  <a:ext uri="{FF2B5EF4-FFF2-40B4-BE49-F238E27FC236}">
                    <a16:creationId xmlns:a16="http://schemas.microsoft.com/office/drawing/2014/main" id="{A87C2CE8-579F-4A52-A2E9-566D425AC5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1" y="1386"/>
                <a:ext cx="747" cy="384"/>
                <a:chOff x="2841" y="1386"/>
                <a:chExt cx="747" cy="384"/>
              </a:xfrm>
            </p:grpSpPr>
            <p:sp>
              <p:nvSpPr>
                <p:cNvPr id="31815" name="Rectangle 72">
                  <a:extLst>
                    <a:ext uri="{FF2B5EF4-FFF2-40B4-BE49-F238E27FC236}">
                      <a16:creationId xmlns:a16="http://schemas.microsoft.com/office/drawing/2014/main" id="{39C1A6D1-C926-43D9-9F7D-D74221F152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4" y="1409"/>
                  <a:ext cx="661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&gt;22M</a:t>
                  </a:r>
                </a:p>
              </p:txBody>
            </p:sp>
            <p:sp>
              <p:nvSpPr>
                <p:cNvPr id="31816" name="Rectangle 73">
                  <a:extLst>
                    <a:ext uri="{FF2B5EF4-FFF2-40B4-BE49-F238E27FC236}">
                      <a16:creationId xmlns:a16="http://schemas.microsoft.com/office/drawing/2014/main" id="{E6EDE01C-5252-42EF-B388-7ACD0EACE1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1" y="1386"/>
                  <a:ext cx="747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817" name="Group 74">
                <a:extLst>
                  <a:ext uri="{FF2B5EF4-FFF2-40B4-BE49-F238E27FC236}">
                    <a16:creationId xmlns:a16="http://schemas.microsoft.com/office/drawing/2014/main" id="{331C2722-D5A3-4674-B69E-C4D2B2EB61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816"/>
                <a:ext cx="602" cy="384"/>
                <a:chOff x="0" y="1816"/>
                <a:chExt cx="602" cy="384"/>
              </a:xfrm>
            </p:grpSpPr>
            <p:sp>
              <p:nvSpPr>
                <p:cNvPr id="31818" name="Rectangle 75">
                  <a:extLst>
                    <a:ext uri="{FF2B5EF4-FFF2-40B4-BE49-F238E27FC236}">
                      <a16:creationId xmlns:a16="http://schemas.microsoft.com/office/drawing/2014/main" id="{E85CE590-D011-4BF7-AA43-B69FAA64D6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839"/>
                  <a:ext cx="516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CN" altLang="en-US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位数</a:t>
                  </a:r>
                </a:p>
              </p:txBody>
            </p:sp>
            <p:sp>
              <p:nvSpPr>
                <p:cNvPr id="31819" name="Rectangle 76">
                  <a:extLst>
                    <a:ext uri="{FF2B5EF4-FFF2-40B4-BE49-F238E27FC236}">
                      <a16:creationId xmlns:a16="http://schemas.microsoft.com/office/drawing/2014/main" id="{8C3347DF-34C8-49AC-964A-1BBC4A0206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816"/>
                  <a:ext cx="60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820" name="Group 77">
                <a:extLst>
                  <a:ext uri="{FF2B5EF4-FFF2-40B4-BE49-F238E27FC236}">
                    <a16:creationId xmlns:a16="http://schemas.microsoft.com/office/drawing/2014/main" id="{AAD8CFF9-D6A1-4561-9CB3-0CAC59AF4F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2" y="1816"/>
                <a:ext cx="746" cy="384"/>
                <a:chOff x="602" y="1816"/>
                <a:chExt cx="746" cy="384"/>
              </a:xfrm>
            </p:grpSpPr>
            <p:sp>
              <p:nvSpPr>
                <p:cNvPr id="31821" name="Rectangle 78">
                  <a:extLst>
                    <a:ext uri="{FF2B5EF4-FFF2-40B4-BE49-F238E27FC236}">
                      <a16:creationId xmlns:a16="http://schemas.microsoft.com/office/drawing/2014/main" id="{5A4CF805-D7B6-4E2B-A262-50E846070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1839"/>
                  <a:ext cx="660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4/8/16bit</a:t>
                  </a:r>
                </a:p>
              </p:txBody>
            </p:sp>
            <p:sp>
              <p:nvSpPr>
                <p:cNvPr id="31822" name="Rectangle 79">
                  <a:extLst>
                    <a:ext uri="{FF2B5EF4-FFF2-40B4-BE49-F238E27FC236}">
                      <a16:creationId xmlns:a16="http://schemas.microsoft.com/office/drawing/2014/main" id="{DA0A6FEF-D274-404E-AEC9-B44C3D9250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2" y="1816"/>
                  <a:ext cx="74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823" name="Group 80">
                <a:extLst>
                  <a:ext uri="{FF2B5EF4-FFF2-40B4-BE49-F238E27FC236}">
                    <a16:creationId xmlns:a16="http://schemas.microsoft.com/office/drawing/2014/main" id="{FCCAB214-8E47-4FBB-AFB9-0DDE6B66C0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8" y="1816"/>
                <a:ext cx="747" cy="384"/>
                <a:chOff x="1348" y="1816"/>
                <a:chExt cx="747" cy="384"/>
              </a:xfrm>
            </p:grpSpPr>
            <p:sp>
              <p:nvSpPr>
                <p:cNvPr id="31824" name="Rectangle 81">
                  <a:extLst>
                    <a:ext uri="{FF2B5EF4-FFF2-40B4-BE49-F238E27FC236}">
                      <a16:creationId xmlns:a16="http://schemas.microsoft.com/office/drawing/2014/main" id="{E8D2FC0F-F772-4170-9925-A18FEFC07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1" y="1839"/>
                  <a:ext cx="661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4/8/16/32bit</a:t>
                  </a:r>
                </a:p>
              </p:txBody>
            </p:sp>
            <p:sp>
              <p:nvSpPr>
                <p:cNvPr id="31825" name="Rectangle 82">
                  <a:extLst>
                    <a:ext uri="{FF2B5EF4-FFF2-40B4-BE49-F238E27FC236}">
                      <a16:creationId xmlns:a16="http://schemas.microsoft.com/office/drawing/2014/main" id="{EFE10822-6FF6-46B1-8497-798DC85FEB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8" y="1816"/>
                  <a:ext cx="747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826" name="Group 83">
                <a:extLst>
                  <a:ext uri="{FF2B5EF4-FFF2-40B4-BE49-F238E27FC236}">
                    <a16:creationId xmlns:a16="http://schemas.microsoft.com/office/drawing/2014/main" id="{BF5AC383-02DB-4C8F-A32B-B6EC949FBB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5" y="1816"/>
                <a:ext cx="746" cy="384"/>
                <a:chOff x="2095" y="1816"/>
                <a:chExt cx="746" cy="384"/>
              </a:xfrm>
            </p:grpSpPr>
            <p:sp>
              <p:nvSpPr>
                <p:cNvPr id="31827" name="Rectangle 84">
                  <a:extLst>
                    <a:ext uri="{FF2B5EF4-FFF2-40B4-BE49-F238E27FC236}">
                      <a16:creationId xmlns:a16="http://schemas.microsoft.com/office/drawing/2014/main" id="{5254A7CC-69A7-4407-830B-5BB2021D0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8" y="1839"/>
                  <a:ext cx="660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4/8/16/32bit</a:t>
                  </a:r>
                </a:p>
              </p:txBody>
            </p:sp>
            <p:sp>
              <p:nvSpPr>
                <p:cNvPr id="31828" name="Rectangle 85">
                  <a:extLst>
                    <a:ext uri="{FF2B5EF4-FFF2-40B4-BE49-F238E27FC236}">
                      <a16:creationId xmlns:a16="http://schemas.microsoft.com/office/drawing/2014/main" id="{CA8A501F-37AF-4FDA-BB9C-6420CF59FC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5" y="1816"/>
                  <a:ext cx="746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829" name="Group 86">
                <a:extLst>
                  <a:ext uri="{FF2B5EF4-FFF2-40B4-BE49-F238E27FC236}">
                    <a16:creationId xmlns:a16="http://schemas.microsoft.com/office/drawing/2014/main" id="{D84232B9-6C0D-466D-85C4-FD18037007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1" y="1816"/>
                <a:ext cx="747" cy="384"/>
                <a:chOff x="2841" y="1816"/>
                <a:chExt cx="747" cy="384"/>
              </a:xfrm>
            </p:grpSpPr>
            <p:sp>
              <p:nvSpPr>
                <p:cNvPr id="31830" name="Rectangle 87">
                  <a:extLst>
                    <a:ext uri="{FF2B5EF4-FFF2-40B4-BE49-F238E27FC236}">
                      <a16:creationId xmlns:a16="http://schemas.microsoft.com/office/drawing/2014/main" id="{0E459E54-C5CD-4210-8F01-74B7544AE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4" y="1839"/>
                  <a:ext cx="661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accent2"/>
                      </a:solidFill>
                      <a:latin typeface="楷体_GB2312" pitchFamily="49" charset="-122"/>
                      <a:ea typeface="楷体_GB2312" pitchFamily="49" charset="-122"/>
                    </a:rPr>
                    <a:t>4/8/16/32/64b</a:t>
                  </a:r>
                </a:p>
              </p:txBody>
            </p:sp>
            <p:sp>
              <p:nvSpPr>
                <p:cNvPr id="31831" name="Rectangle 88">
                  <a:extLst>
                    <a:ext uri="{FF2B5EF4-FFF2-40B4-BE49-F238E27FC236}">
                      <a16:creationId xmlns:a16="http://schemas.microsoft.com/office/drawing/2014/main" id="{2559605A-B510-40BE-BCFF-1EC603D84F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1" y="1816"/>
                  <a:ext cx="747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1832" name="Rectangle 89">
              <a:extLst>
                <a:ext uri="{FF2B5EF4-FFF2-40B4-BE49-F238E27FC236}">
                  <a16:creationId xmlns:a16="http://schemas.microsoft.com/office/drawing/2014/main" id="{69F22093-E0B8-432A-A3D8-865CC4171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594" cy="2206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833" name="Text Box 90">
            <a:extLst>
              <a:ext uri="{FF2B5EF4-FFF2-40B4-BE49-F238E27FC236}">
                <a16:creationId xmlns:a16="http://schemas.microsoft.com/office/drawing/2014/main" id="{6CC129E5-DA09-4612-9F43-286121400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692150"/>
            <a:ext cx="60483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400" b="1">
                <a:solidFill>
                  <a:srgbClr val="A50021"/>
                </a:solidFill>
              </a:rPr>
              <a:t>嵌入式微处理器的发展</a:t>
            </a:r>
          </a:p>
        </p:txBody>
      </p:sp>
      <p:graphicFrame>
        <p:nvGraphicFramePr>
          <p:cNvPr id="91" name="表格 90">
            <a:extLst>
              <a:ext uri="{FF2B5EF4-FFF2-40B4-BE49-F238E27FC236}">
                <a16:creationId xmlns:a16="http://schemas.microsoft.com/office/drawing/2014/main" id="{8BAD6B96-F7B1-4F4C-AD34-A7781FFF90A5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5715000"/>
          <a:ext cx="66294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nm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工艺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多核、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&gt;1G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tx1"/>
                          </a:solidFill>
                        </a:rPr>
                        <a:t>SoC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主流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846" name="TextBox 91">
            <a:extLst>
              <a:ext uri="{FF2B5EF4-FFF2-40B4-BE49-F238E27FC236}">
                <a16:creationId xmlns:a16="http://schemas.microsoft.com/office/drawing/2014/main" id="{B99118C0-67A3-49AC-A082-067665449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38800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/>
              <a:t>目前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F721CA2-44D6-4F68-9BD4-94344DD1C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51"/>
    </mc:Choice>
    <mc:Fallback>
      <p:transition spd="slow" advTm="194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5" x="6867525" y="3205163"/>
          <p14:tracePt t="687" x="6872288" y="3205163"/>
          <p14:tracePt t="39606" x="6872288" y="3200400"/>
          <p14:tracePt t="39612" x="6872288" y="3195638"/>
          <p14:tracePt t="39626" x="6853238" y="3186113"/>
          <p14:tracePt t="39642" x="6838950" y="3171825"/>
          <p14:tracePt t="39679" x="6834188" y="3171825"/>
          <p14:tracePt t="39685" x="6824663" y="3167063"/>
          <p14:tracePt t="39692" x="6810375" y="3167063"/>
          <p14:tracePt t="39709" x="6691313" y="3138488"/>
          <p14:tracePt t="39725" x="6586538" y="3109913"/>
          <p14:tracePt t="39742" x="6338888" y="3057525"/>
          <p14:tracePt t="39759" x="6076950" y="2990850"/>
          <p14:tracePt t="39775" x="5772150" y="2919413"/>
          <p14:tracePt t="39792" x="5453063" y="2871788"/>
          <p14:tracePt t="39809" x="5181600" y="2819400"/>
          <p14:tracePt t="39825" x="4914900" y="2795588"/>
          <p14:tracePt t="39842" x="4695825" y="2767013"/>
          <p14:tracePt t="39859" x="4538663" y="2733675"/>
          <p14:tracePt t="39875" x="4462463" y="2733675"/>
          <p14:tracePt t="39892" x="4381500" y="2728913"/>
          <p14:tracePt t="39910" x="4343400" y="2728913"/>
          <p14:tracePt t="39927" x="4252913" y="2728913"/>
          <p14:tracePt t="39942" x="4186238" y="2728913"/>
          <p14:tracePt t="39959" x="4067175" y="2743200"/>
          <p14:tracePt t="39975" x="3971925" y="2762250"/>
          <p14:tracePt t="39992" x="3857625" y="2771775"/>
          <p14:tracePt t="40009" x="3724275" y="2790825"/>
          <p14:tracePt t="40025" x="3624263" y="2790825"/>
          <p14:tracePt t="40042" x="3481388" y="2800350"/>
          <p14:tracePt t="40059" x="3338513" y="2800350"/>
          <p14:tracePt t="40076" x="3195638" y="2795588"/>
          <p14:tracePt t="40092" x="2981325" y="2786063"/>
          <p14:tracePt t="40109" x="2886075" y="2767013"/>
          <p14:tracePt t="40126" x="2762250" y="2738438"/>
          <p14:tracePt t="40142" x="2705100" y="2738438"/>
          <p14:tracePt t="40159" x="2633663" y="2733675"/>
          <p14:tracePt t="40176" x="2505075" y="2714625"/>
          <p14:tracePt t="40192" x="2347913" y="2695575"/>
          <p14:tracePt t="40209" x="2209800" y="2695575"/>
          <p14:tracePt t="40225" x="2100263" y="2676525"/>
          <p14:tracePt t="40242" x="2024063" y="2676525"/>
          <p14:tracePt t="40259" x="1990725" y="2676525"/>
          <p14:tracePt t="40275" x="1966913" y="2667000"/>
          <p14:tracePt t="40276" x="1933575" y="2667000"/>
          <p14:tracePt t="40292" x="1881188" y="2662238"/>
          <p14:tracePt t="40309" x="1819275" y="2647950"/>
          <p14:tracePt t="40325" x="1776413" y="2614613"/>
          <p14:tracePt t="40342" x="1771650" y="2614613"/>
          <p14:tracePt t="40359" x="1733550" y="2605088"/>
          <p14:tracePt t="40375" x="1714500" y="2600325"/>
          <p14:tracePt t="40392" x="1681163" y="2586038"/>
          <p14:tracePt t="40409" x="1657350" y="2576513"/>
          <p14:tracePt t="40425" x="1614488" y="2576513"/>
          <p14:tracePt t="40442" x="1566863" y="2562225"/>
          <p14:tracePt t="40458" x="1504950" y="2562225"/>
          <p14:tracePt t="40476" x="1447800" y="2562225"/>
          <p14:tracePt t="40492" x="1381125" y="2562225"/>
          <p14:tracePt t="40493" x="1366838" y="2562225"/>
          <p14:tracePt t="40509" x="1343025" y="2562225"/>
          <p14:tracePt t="40525" x="1333500" y="2562225"/>
          <p14:tracePt t="40542" x="1314450" y="2562225"/>
          <p14:tracePt t="40559" x="1257300" y="2566988"/>
          <p14:tracePt t="40575" x="1157288" y="2609850"/>
          <p14:tracePt t="40592" x="1023938" y="2647950"/>
          <p14:tracePt t="40608" x="914400" y="2667000"/>
          <p14:tracePt t="40625" x="833438" y="2681288"/>
          <p14:tracePt t="40642" x="785813" y="2714625"/>
          <p14:tracePt t="40659" x="757238" y="2743200"/>
          <p14:tracePt t="40675" x="752475" y="2757488"/>
          <p14:tracePt t="40709" x="752475" y="2762250"/>
          <p14:tracePt t="40717" x="747713" y="2767013"/>
          <p14:tracePt t="40725" x="742950" y="2771775"/>
          <p14:tracePt t="40742" x="685800" y="2790825"/>
          <p14:tracePt t="40758" x="652463" y="2819400"/>
          <p14:tracePt t="40775" x="595313" y="2838450"/>
          <p14:tracePt t="40792" x="566738" y="2838450"/>
          <p14:tracePt t="40809" x="557213" y="2843213"/>
          <p14:tracePt t="40825" x="542925" y="2862263"/>
          <p14:tracePt t="40842" x="528638" y="2867025"/>
          <p14:tracePt t="40859" x="523875" y="2871788"/>
          <p14:tracePt t="40884" x="523875" y="2876550"/>
          <p14:tracePt t="40894" x="523875" y="2886075"/>
          <p14:tracePt t="40908" x="538163" y="2924175"/>
          <p14:tracePt t="40925" x="547688" y="2971800"/>
          <p14:tracePt t="40942" x="566738" y="3000375"/>
          <p14:tracePt t="40958" x="590550" y="3024188"/>
          <p14:tracePt t="41013" x="595313" y="3024188"/>
          <p14:tracePt t="41021" x="609600" y="3024188"/>
          <p14:tracePt t="41029" x="619125" y="3024188"/>
          <p14:tracePt t="41042" x="647700" y="3024188"/>
          <p14:tracePt t="41058" x="700088" y="3024188"/>
          <p14:tracePt t="41075" x="776288" y="3024188"/>
          <p14:tracePt t="41092" x="795338" y="3024188"/>
          <p14:tracePt t="41109" x="871538" y="3024188"/>
          <p14:tracePt t="41126" x="942975" y="3019425"/>
          <p14:tracePt t="41142" x="990600" y="3014663"/>
          <p14:tracePt t="41159" x="1062038" y="3000375"/>
          <p14:tracePt t="41175" x="1085850" y="2990850"/>
          <p14:tracePt t="41192" x="1114425" y="2986088"/>
          <p14:tracePt t="41208" x="1147763" y="2981325"/>
          <p14:tracePt t="41225" x="1157288" y="2967038"/>
          <p14:tracePt t="41258" x="1171575" y="2962275"/>
          <p14:tracePt t="41276" x="1176338" y="2962275"/>
          <p14:tracePt t="41292" x="1185863" y="2947988"/>
          <p14:tracePt t="41309" x="1204913" y="2933700"/>
          <p14:tracePt t="41325" x="1214438" y="2909888"/>
          <p14:tracePt t="41342" x="1228725" y="2900363"/>
          <p14:tracePt t="41359" x="1243013" y="2890838"/>
          <p14:tracePt t="41375" x="1247775" y="2886075"/>
          <p14:tracePt t="41392" x="1247775" y="2881313"/>
          <p14:tracePt t="41397" x="1247775" y="2871788"/>
          <p14:tracePt t="41409" x="1247775" y="2867025"/>
          <p14:tracePt t="41455" x="1247775" y="2862263"/>
          <p14:tracePt t="41476" x="1243013" y="2862263"/>
          <p14:tracePt t="41509" x="1233488" y="2862263"/>
          <p14:tracePt t="41519" x="1228725" y="2862263"/>
          <p14:tracePt t="41525" x="1223963" y="2867025"/>
          <p14:tracePt t="41542" x="1214438" y="2886075"/>
          <p14:tracePt t="41559" x="1204913" y="2895600"/>
          <p14:tracePt t="41575" x="1204913" y="2919413"/>
          <p14:tracePt t="41592" x="1204913" y="2971800"/>
          <p14:tracePt t="41609" x="1204913" y="3028950"/>
          <p14:tracePt t="41625" x="1204913" y="3067050"/>
          <p14:tracePt t="41642" x="1204913" y="3086100"/>
          <p14:tracePt t="41658" x="1204913" y="3109913"/>
          <p14:tracePt t="41676" x="1204913" y="3133725"/>
          <p14:tracePt t="41692" x="1204913" y="3219450"/>
          <p14:tracePt t="41694" x="1204913" y="3262313"/>
          <p14:tracePt t="41708" x="1204913" y="3328988"/>
          <p14:tracePt t="41725" x="1204913" y="3386138"/>
          <p14:tracePt t="41742" x="1204913" y="3429000"/>
          <p14:tracePt t="41758" x="1200150" y="3462338"/>
          <p14:tracePt t="41775" x="1190625" y="3509963"/>
          <p14:tracePt t="41793" x="1190625" y="3629025"/>
          <p14:tracePt t="41808" x="1190625" y="3767138"/>
          <p14:tracePt t="41825" x="1190625" y="3895725"/>
          <p14:tracePt t="41842" x="1190625" y="3976688"/>
          <p14:tracePt t="41858" x="1190625" y="4052888"/>
          <p14:tracePt t="41876" x="1190625" y="4148138"/>
          <p14:tracePt t="41892" x="1190625" y="4238625"/>
          <p14:tracePt t="41909" x="1190625" y="4429125"/>
          <p14:tracePt t="41925" x="1195388" y="4605338"/>
          <p14:tracePt t="41942" x="1223963" y="4738688"/>
          <p14:tracePt t="41958" x="1243013" y="4819650"/>
          <p14:tracePt t="41975" x="1247775" y="4876800"/>
          <p14:tracePt t="41992" x="1247775" y="4905375"/>
          <p14:tracePt t="42009" x="1247775" y="4962525"/>
          <p14:tracePt t="42025" x="1247775" y="5029200"/>
          <p14:tracePt t="42042" x="1223963" y="5086350"/>
          <p14:tracePt t="42059" x="1223963" y="5091113"/>
          <p14:tracePt t="42078" x="1219200" y="5095875"/>
          <p14:tracePt t="42092" x="1214438" y="5105400"/>
          <p14:tracePt t="42109" x="1204913" y="5119688"/>
          <p14:tracePt t="42125" x="1195388" y="5129213"/>
          <p14:tracePt t="42261" x="1185863" y="5129213"/>
          <p14:tracePt t="42268" x="1176338" y="5114925"/>
          <p14:tracePt t="42276" x="1171575" y="5110163"/>
          <p14:tracePt t="42292" x="1166813" y="5100638"/>
          <p14:tracePt t="42308" x="1119188" y="5043488"/>
          <p14:tracePt t="42325" x="1085850" y="4986338"/>
          <p14:tracePt t="42342" x="1047750" y="4924425"/>
          <p14:tracePt t="42358" x="1009650" y="4876800"/>
          <p14:tracePt t="42375" x="962025" y="4824413"/>
          <p14:tracePt t="42392" x="919163" y="4738688"/>
          <p14:tracePt t="42408" x="881063" y="4643438"/>
          <p14:tracePt t="42426" x="833438" y="4519613"/>
          <p14:tracePt t="42432" x="828675" y="4495800"/>
          <p14:tracePt t="42442" x="819150" y="4457700"/>
          <p14:tracePt t="42458" x="790575" y="4405313"/>
          <p14:tracePt t="42477" x="766763" y="4333875"/>
          <p14:tracePt t="42492" x="738188" y="4224338"/>
          <p14:tracePt t="42508" x="709613" y="4043363"/>
          <p14:tracePt t="42525" x="709613" y="3914775"/>
          <p14:tracePt t="42542" x="700088" y="3771900"/>
          <p14:tracePt t="42559" x="700088" y="3643313"/>
          <p14:tracePt t="42575" x="700088" y="3552825"/>
          <p14:tracePt t="42592" x="700088" y="3452813"/>
          <p14:tracePt t="42608" x="700088" y="3348038"/>
          <p14:tracePt t="42625" x="690563" y="3286125"/>
          <p14:tracePt t="42642" x="690563" y="3195638"/>
          <p14:tracePt t="42658" x="690563" y="3138488"/>
          <p14:tracePt t="42675" x="690563" y="3081338"/>
          <p14:tracePt t="42692" x="719138" y="3005138"/>
          <p14:tracePt t="42692" x="733425" y="2990850"/>
          <p14:tracePt t="42708" x="747713" y="2957513"/>
          <p14:tracePt t="42726" x="762000" y="2938463"/>
          <p14:tracePt t="42741" x="762000" y="2933700"/>
          <p14:tracePt t="42758" x="766763" y="2924175"/>
          <p14:tracePt t="42775" x="771525" y="2914650"/>
          <p14:tracePt t="42791" x="781050" y="2905125"/>
          <p14:tracePt t="42809" x="809625" y="2886075"/>
          <p14:tracePt t="42825" x="833438" y="2867025"/>
          <p14:tracePt t="42842" x="885825" y="2843213"/>
          <p14:tracePt t="42859" x="933450" y="2828925"/>
          <p14:tracePt t="42875" x="962025" y="2809875"/>
          <p14:tracePt t="42892" x="990600" y="2790825"/>
          <p14:tracePt t="42908" x="1028700" y="2786063"/>
          <p14:tracePt t="42925" x="1057275" y="2776538"/>
          <p14:tracePt t="42942" x="1076325" y="2767013"/>
          <p14:tracePt t="42958" x="1095375" y="2767013"/>
          <p14:tracePt t="42975" x="1109663" y="2757488"/>
          <p14:tracePt t="43069" x="1119188" y="2767013"/>
          <p14:tracePt t="43077" x="1133475" y="2781300"/>
          <p14:tracePt t="43085" x="1152525" y="2781300"/>
          <p14:tracePt t="43097" x="1166813" y="2786063"/>
          <p14:tracePt t="43108" x="1233488" y="2833688"/>
          <p14:tracePt t="43125" x="1276350" y="2857500"/>
          <p14:tracePt t="43142" x="1290638" y="2876550"/>
          <p14:tracePt t="43158" x="1300163" y="2881313"/>
          <p14:tracePt t="43199" x="1309688" y="2886075"/>
          <p14:tracePt t="43206" x="1314450" y="2890838"/>
          <p14:tracePt t="43212" x="1314450" y="2895600"/>
          <p14:tracePt t="43226" x="1323975" y="2928938"/>
          <p14:tracePt t="43242" x="1371600" y="2986088"/>
          <p14:tracePt t="43258" x="1400175" y="3048000"/>
          <p14:tracePt t="43275" x="1414463" y="3090863"/>
          <p14:tracePt t="43292" x="1447800" y="3176588"/>
          <p14:tracePt t="43308" x="1462088" y="3224213"/>
          <p14:tracePt t="43325" x="1462088" y="3257550"/>
          <p14:tracePt t="43342" x="1466850" y="3314700"/>
          <p14:tracePt t="43358" x="1476375" y="3405188"/>
          <p14:tracePt t="43375" x="1485900" y="3524250"/>
          <p14:tracePt t="43392" x="1504950" y="3705225"/>
          <p14:tracePt t="43396" x="1524000" y="3771900"/>
          <p14:tracePt t="43408" x="1533525" y="3814763"/>
          <p14:tracePt t="43425" x="1552575" y="3933825"/>
          <p14:tracePt t="43441" x="1562100" y="4024313"/>
          <p14:tracePt t="43458" x="1566863" y="4095750"/>
          <p14:tracePt t="43475" x="1566863" y="4262438"/>
          <p14:tracePt t="43491" x="1566863" y="4476750"/>
          <p14:tracePt t="43508" x="1566863" y="4605338"/>
          <p14:tracePt t="43525" x="1576388" y="4662488"/>
          <p14:tracePt t="43542" x="1576388" y="4676775"/>
          <p14:tracePt t="43558" x="1576388" y="4710113"/>
          <p14:tracePt t="43575" x="1576388" y="4719638"/>
          <p14:tracePt t="43591" x="1576388" y="4743450"/>
          <p14:tracePt t="43608" x="1576388" y="4776788"/>
          <p14:tracePt t="43669" x="1576388" y="4786313"/>
          <p14:tracePt t="43676" x="1576388" y="4791075"/>
          <p14:tracePt t="43685" x="1566863" y="4805363"/>
          <p14:tracePt t="43693" x="1566863" y="4824413"/>
          <p14:tracePt t="43708" x="1566863" y="4833938"/>
          <p14:tracePt t="44128" x="1566863" y="4838700"/>
          <p14:tracePt t="44165" x="1566863" y="4833938"/>
          <p14:tracePt t="44621" x="1566863" y="4829175"/>
          <p14:tracePt t="44628" x="1566863" y="4824413"/>
          <p14:tracePt t="44669" x="1566863" y="4819650"/>
          <p14:tracePt t="44676" x="1576388" y="4814888"/>
          <p14:tracePt t="44685" x="1581150" y="4810125"/>
          <p14:tracePt t="44693" x="1585913" y="4800600"/>
          <p14:tracePt t="44709" x="1590675" y="4800600"/>
          <p14:tracePt t="44733" x="1609725" y="4795838"/>
          <p14:tracePt t="44741" x="1624013" y="4791075"/>
          <p14:tracePt t="44758" x="1638300" y="4772025"/>
          <p14:tracePt t="44775" x="1728788" y="4719638"/>
          <p14:tracePt t="44791" x="1809750" y="4648200"/>
          <p14:tracePt t="44808" x="1924050" y="4572000"/>
          <p14:tracePt t="44825" x="2062163" y="4481513"/>
          <p14:tracePt t="44841" x="2176463" y="4405313"/>
          <p14:tracePt t="44858" x="2290763" y="4329113"/>
          <p14:tracePt t="44875" x="2347913" y="4281488"/>
          <p14:tracePt t="44891" x="2400300" y="4243388"/>
          <p14:tracePt t="44894" x="2428875" y="4229100"/>
          <p14:tracePt t="44908" x="2447925" y="4224338"/>
          <p14:tracePt t="45836" x="2443163" y="4224338"/>
          <p14:tracePt t="45846" x="2405063" y="4224338"/>
          <p14:tracePt t="45853" x="2314575" y="4224338"/>
          <p14:tracePt t="45861" x="2257425" y="4205288"/>
          <p14:tracePt t="45875" x="2190750" y="4186238"/>
          <p14:tracePt t="45891" x="2076450" y="4100513"/>
          <p14:tracePt t="45895" x="2071688" y="4086225"/>
          <p14:tracePt t="45940" x="2071688" y="4081463"/>
          <p14:tracePt t="45948" x="2066925" y="4071938"/>
          <p14:tracePt t="45958" x="2033588" y="4038600"/>
          <p14:tracePt t="45975" x="1871663" y="3924300"/>
          <p14:tracePt t="45991" x="1647825" y="3829050"/>
          <p14:tracePt t="46008" x="1514475" y="3800475"/>
          <p14:tracePt t="46025" x="1509713" y="3786188"/>
          <p14:tracePt t="46041" x="1462088" y="3762375"/>
          <p14:tracePt t="46058" x="1385888" y="3719513"/>
          <p14:tracePt t="46075" x="1366838" y="3709988"/>
          <p14:tracePt t="46108" x="1347788" y="3695700"/>
          <p14:tracePt t="46125" x="1328738" y="3667125"/>
          <p14:tracePt t="46142" x="1319213" y="3638550"/>
          <p14:tracePt t="46158" x="1304925" y="3619500"/>
          <p14:tracePt t="46175" x="1195388" y="3505200"/>
          <p14:tracePt t="46191" x="1128713" y="3390900"/>
          <p14:tracePt t="46208" x="1076325" y="3324225"/>
          <p14:tracePt t="46225" x="1047750" y="3267075"/>
          <p14:tracePt t="46241" x="990600" y="3209925"/>
          <p14:tracePt t="46258" x="942975" y="3171825"/>
          <p14:tracePt t="46275" x="919163" y="3162300"/>
          <p14:tracePt t="46292" x="909638" y="3162300"/>
          <p14:tracePt t="46308" x="904875" y="3148013"/>
          <p14:tracePt t="46325" x="881063" y="3143250"/>
          <p14:tracePt t="46342" x="857250" y="3128963"/>
          <p14:tracePt t="46358" x="823913" y="3109913"/>
          <p14:tracePt t="46375" x="804863" y="3105150"/>
          <p14:tracePt t="46391" x="781050" y="3105150"/>
          <p14:tracePt t="46477" x="781050" y="3100388"/>
          <p14:tracePt t="46488" x="785813" y="3090863"/>
          <p14:tracePt t="46492" x="790575" y="3086100"/>
          <p14:tracePt t="46508" x="866775" y="3081338"/>
          <p14:tracePt t="46525" x="985838" y="3071813"/>
          <p14:tracePt t="46542" x="1114425" y="3071813"/>
          <p14:tracePt t="46558" x="1190625" y="3071813"/>
          <p14:tracePt t="46575" x="1214438" y="3071813"/>
          <p14:tracePt t="46591" x="1223963" y="3071813"/>
          <p14:tracePt t="47261" x="1228725" y="3076575"/>
          <p14:tracePt t="47270" x="1228725" y="3090863"/>
          <p14:tracePt t="47276" x="1228725" y="3148013"/>
          <p14:tracePt t="47291" x="1228725" y="3200400"/>
          <p14:tracePt t="47308" x="1214438" y="3333750"/>
          <p14:tracePt t="47325" x="1181100" y="3409950"/>
          <p14:tracePt t="47341" x="1176338" y="3452813"/>
          <p14:tracePt t="47358" x="1147763" y="3476625"/>
          <p14:tracePt t="47375" x="1128713" y="3505200"/>
          <p14:tracePt t="47391" x="1109663" y="3524250"/>
          <p14:tracePt t="47396" x="1095375" y="3529013"/>
          <p14:tracePt t="47408" x="1090613" y="3533775"/>
          <p14:tracePt t="47425" x="1062038" y="3548063"/>
          <p14:tracePt t="47441" x="1042988" y="3552825"/>
          <p14:tracePt t="47458" x="1019175" y="3562350"/>
          <p14:tracePt t="47535" x="1014413" y="3562350"/>
          <p14:tracePt t="47540" x="1009650" y="3562350"/>
          <p14:tracePt t="47550" x="995363" y="3571875"/>
          <p14:tracePt t="47558" x="966788" y="3576638"/>
          <p14:tracePt t="47574" x="895350" y="3590925"/>
          <p14:tracePt t="47591" x="833438" y="3600450"/>
          <p14:tracePt t="47608" x="795338" y="3609975"/>
          <p14:tracePt t="47624" x="742950" y="3609975"/>
          <p14:tracePt t="47641" x="738188" y="3609975"/>
          <p14:tracePt t="47724" x="738188" y="3614738"/>
          <p14:tracePt t="47741" x="752475" y="3614738"/>
          <p14:tracePt t="47748" x="762000" y="3614738"/>
          <p14:tracePt t="47758" x="804863" y="3619500"/>
          <p14:tracePt t="47774" x="871538" y="3619500"/>
          <p14:tracePt t="47791" x="919163" y="3629025"/>
          <p14:tracePt t="47808" x="942975" y="3629025"/>
          <p14:tracePt t="47825" x="976313" y="3629025"/>
          <p14:tracePt t="47841" x="981075" y="3629025"/>
          <p14:tracePt t="47858" x="985838" y="3629025"/>
          <p14:tracePt t="48669" x="990600" y="3638550"/>
          <p14:tracePt t="48677" x="1000125" y="3652838"/>
          <p14:tracePt t="48685" x="1004888" y="3671888"/>
          <p14:tracePt t="48693" x="1023938" y="3714750"/>
          <p14:tracePt t="48708" x="1028700" y="3786188"/>
          <p14:tracePt t="48724" x="1038225" y="3819525"/>
          <p14:tracePt t="48741" x="1038225" y="3829050"/>
          <p14:tracePt t="48758" x="1038225" y="3857625"/>
          <p14:tracePt t="48774" x="1038225" y="3881438"/>
          <p14:tracePt t="48791" x="1038225" y="3919538"/>
          <p14:tracePt t="48808" x="1038225" y="3943350"/>
          <p14:tracePt t="48824" x="1033463" y="3981450"/>
          <p14:tracePt t="48841" x="1004888" y="4024313"/>
          <p14:tracePt t="48858" x="990600" y="4038600"/>
          <p14:tracePt t="48875" x="966788" y="4052888"/>
          <p14:tracePt t="48891" x="947738" y="4071938"/>
          <p14:tracePt t="48908" x="933450" y="4071938"/>
          <p14:tracePt t="48924" x="895350" y="4076700"/>
          <p14:tracePt t="48941" x="866775" y="4076700"/>
          <p14:tracePt t="48958" x="862013" y="4076700"/>
          <p14:tracePt t="48975" x="842963" y="4076700"/>
          <p14:tracePt t="48991" x="838200" y="4076700"/>
          <p14:tracePt t="49045" x="833438" y="4076700"/>
          <p14:tracePt t="49053" x="828675" y="4076700"/>
          <p14:tracePt t="49060" x="819150" y="4076700"/>
          <p14:tracePt t="49074" x="809625" y="4076700"/>
          <p14:tracePt t="49091" x="776288" y="4076700"/>
          <p14:tracePt t="49107" x="738188" y="4076700"/>
          <p14:tracePt t="49112" x="733425" y="4076700"/>
          <p14:tracePt t="49125" x="719138" y="4076700"/>
          <p14:tracePt t="49175" x="714375" y="4081463"/>
          <p14:tracePt t="49180" x="709613" y="4090988"/>
          <p14:tracePt t="49191" x="704850" y="4095750"/>
          <p14:tracePt t="49208" x="690563" y="4129088"/>
          <p14:tracePt t="49224" x="690563" y="4171950"/>
          <p14:tracePt t="49241" x="690563" y="4186238"/>
          <p14:tracePt t="49258" x="690563" y="4205288"/>
          <p14:tracePt t="49275" x="690563" y="4243388"/>
          <p14:tracePt t="49291" x="690563" y="4271963"/>
          <p14:tracePt t="49308" x="704850" y="4286250"/>
          <p14:tracePt t="49357" x="709613" y="4286250"/>
          <p14:tracePt t="49365" x="723900" y="4286250"/>
          <p14:tracePt t="49375" x="728663" y="4286250"/>
          <p14:tracePt t="49391" x="771525" y="4286250"/>
          <p14:tracePt t="49396" x="800100" y="4286250"/>
          <p14:tracePt t="49408" x="819150" y="4286250"/>
          <p14:tracePt t="49424" x="871538" y="4286250"/>
          <p14:tracePt t="49441" x="904875" y="4286250"/>
          <p14:tracePt t="49458" x="928688" y="4286250"/>
          <p14:tracePt t="49474" x="962025" y="4286250"/>
          <p14:tracePt t="49491" x="995363" y="4300538"/>
          <p14:tracePt t="49507" x="1009650" y="4300538"/>
          <p14:tracePt t="49524" x="1047750" y="4300538"/>
          <p14:tracePt t="49541" x="1076325" y="4300538"/>
          <p14:tracePt t="49558" x="1095375" y="4291013"/>
          <p14:tracePt t="49574" x="1100138" y="4281488"/>
          <p14:tracePt t="49591" x="1123950" y="4262438"/>
          <p14:tracePt t="49607" x="1138238" y="4248150"/>
          <p14:tracePt t="49624" x="1171575" y="4233863"/>
          <p14:tracePt t="49641" x="1190625" y="4200525"/>
          <p14:tracePt t="49657" x="1209675" y="4186238"/>
          <p14:tracePt t="49675" x="1223963" y="4157663"/>
          <p14:tracePt t="49691" x="1228725" y="4138613"/>
          <p14:tracePt t="49708" x="1228725" y="4090988"/>
          <p14:tracePt t="49708" x="1228725" y="4062413"/>
          <p14:tracePt t="49725" x="1228725" y="4029075"/>
          <p14:tracePt t="49741" x="1228725" y="4005263"/>
          <p14:tracePt t="49757" x="1228725" y="3995738"/>
          <p14:tracePt t="49798" x="1228725" y="3990975"/>
          <p14:tracePt t="49807" x="1228725" y="3986213"/>
          <p14:tracePt t="49824" x="1195388" y="3967163"/>
          <p14:tracePt t="49841" x="1138238" y="3957638"/>
          <p14:tracePt t="49858" x="1085850" y="3948113"/>
          <p14:tracePt t="49874" x="1004888" y="3943350"/>
          <p14:tracePt t="49891" x="966788" y="3943350"/>
          <p14:tracePt t="49895" x="938213" y="3933825"/>
          <p14:tracePt t="49908" x="928688" y="3933825"/>
          <p14:tracePt t="49959" x="923925" y="3933825"/>
          <p14:tracePt t="49965" x="914400" y="3933825"/>
          <p14:tracePt t="49975" x="909638" y="3938588"/>
          <p14:tracePt t="49992" x="890588" y="3952875"/>
          <p14:tracePt t="50008" x="876300" y="3976688"/>
          <p14:tracePt t="50025" x="871538" y="3990975"/>
          <p14:tracePt t="50041" x="862013" y="3990975"/>
          <p14:tracePt t="50058" x="852488" y="4000500"/>
          <p14:tracePt t="50074" x="852488" y="4010025"/>
          <p14:tracePt t="50091" x="852488" y="4014788"/>
          <p14:tracePt t="50405" x="852488" y="4019550"/>
          <p14:tracePt t="50413" x="852488" y="4029075"/>
          <p14:tracePt t="50424" x="852488" y="4033838"/>
          <p14:tracePt t="50441" x="852488" y="4076700"/>
          <p14:tracePt t="50458" x="881063" y="4171950"/>
          <p14:tracePt t="50474" x="909638" y="4257675"/>
          <p14:tracePt t="50492" x="942975" y="4395788"/>
          <p14:tracePt t="50507" x="957263" y="4476750"/>
          <p14:tracePt t="50525" x="966788" y="4543425"/>
          <p14:tracePt t="50541" x="976313" y="4662488"/>
          <p14:tracePt t="50558" x="1014413" y="4757738"/>
          <p14:tracePt t="50574" x="1028700" y="4843463"/>
          <p14:tracePt t="50591" x="1033463" y="4867275"/>
          <p14:tracePt t="50608" x="1033463" y="4872038"/>
          <p14:tracePt t="50700" x="1038225" y="4872038"/>
          <p14:tracePt t="50716" x="1047750" y="4872038"/>
          <p14:tracePt t="50725" x="1052513" y="4867275"/>
          <p14:tracePt t="50781" x="1062038" y="4862513"/>
          <p14:tracePt t="50789" x="1066800" y="4857750"/>
          <p14:tracePt t="50798" x="1066800" y="4848225"/>
          <p14:tracePt t="50808" x="1076325" y="4848225"/>
          <p14:tracePt t="50824" x="1114425" y="4829175"/>
          <p14:tracePt t="50841" x="1143000" y="4810125"/>
          <p14:tracePt t="50857" x="1157288" y="4791075"/>
          <p14:tracePt t="50874" x="1166813" y="4776788"/>
          <p14:tracePt t="50891" x="1171575" y="4752975"/>
          <p14:tracePt t="50896" x="1171575" y="4729163"/>
          <p14:tracePt t="50909" x="1147763" y="4695825"/>
          <p14:tracePt t="50924" x="1114425" y="4672013"/>
          <p14:tracePt t="50941" x="1052513" y="4657725"/>
          <p14:tracePt t="50957" x="957263" y="4629150"/>
          <p14:tracePt t="50974" x="914400" y="4629150"/>
          <p14:tracePt t="50991" x="876300" y="4629150"/>
          <p14:tracePt t="51008" x="842963" y="4633913"/>
          <p14:tracePt t="51024" x="814388" y="4643438"/>
          <p14:tracePt t="51041" x="809625" y="4652963"/>
          <p14:tracePt t="51087" x="804863" y="4657725"/>
          <p14:tracePt t="51101" x="804863" y="4662488"/>
          <p14:tracePt t="51111" x="804863" y="4681538"/>
          <p14:tracePt t="51125" x="790575" y="4705350"/>
          <p14:tracePt t="51141" x="790575" y="4729163"/>
          <p14:tracePt t="51157" x="790575" y="4743450"/>
          <p14:tracePt t="51191" x="790575" y="4752975"/>
          <p14:tracePt t="51208" x="785813" y="4776788"/>
          <p14:tracePt t="51224" x="785813" y="4833938"/>
          <p14:tracePt t="51241" x="785813" y="4881563"/>
          <p14:tracePt t="51257" x="785813" y="4905375"/>
          <p14:tracePt t="51274" x="785813" y="4924425"/>
          <p14:tracePt t="51341" x="785813" y="4933950"/>
          <p14:tracePt t="51349" x="785813" y="4938713"/>
          <p14:tracePt t="51365" x="790575" y="4943475"/>
          <p14:tracePt t="51374" x="800100" y="4953000"/>
          <p14:tracePt t="51429" x="800100" y="4957763"/>
          <p14:tracePt t="51439" x="804863" y="4962525"/>
          <p14:tracePt t="51444" x="828675" y="4976813"/>
          <p14:tracePt t="51457" x="833438" y="4976813"/>
          <p14:tracePt t="51474" x="890588" y="4995863"/>
          <p14:tracePt t="51491" x="942975" y="5010150"/>
          <p14:tracePt t="51507" x="990600" y="5010150"/>
          <p14:tracePt t="51508" x="1009650" y="5010150"/>
          <p14:tracePt t="51524" x="1052513" y="5010150"/>
          <p14:tracePt t="51541" x="1090613" y="5010150"/>
          <p14:tracePt t="51558" x="1114425" y="5010150"/>
          <p14:tracePt t="51574" x="1133475" y="5010150"/>
          <p14:tracePt t="51591" x="1138238" y="5010150"/>
          <p14:tracePt t="51608" x="1157288" y="5010150"/>
          <p14:tracePt t="51625" x="1171575" y="5000625"/>
          <p14:tracePt t="51641" x="1195388" y="4967288"/>
          <p14:tracePt t="51657" x="1223963" y="4957763"/>
          <p14:tracePt t="51674" x="1252538" y="4943475"/>
          <p14:tracePt t="51691" x="1266825" y="4924425"/>
          <p14:tracePt t="51708" x="1281113" y="4914900"/>
          <p14:tracePt t="51724" x="1295400" y="4891088"/>
          <p14:tracePt t="51742" x="1295400" y="4867275"/>
          <p14:tracePt t="51758" x="1295400" y="4848225"/>
          <p14:tracePt t="51774" x="1295400" y="4833938"/>
          <p14:tracePt t="51791" x="1285875" y="4800600"/>
          <p14:tracePt t="51808" x="1266825" y="4772025"/>
          <p14:tracePt t="51824" x="1238250" y="4752975"/>
          <p14:tracePt t="51841" x="1214438" y="4729163"/>
          <p14:tracePt t="51858" x="1176338" y="4705350"/>
          <p14:tracePt t="51874" x="1143000" y="4691063"/>
          <p14:tracePt t="51891" x="1119188" y="4672013"/>
          <p14:tracePt t="51894" x="1095375" y="4662488"/>
          <p14:tracePt t="51908" x="1066800" y="4657725"/>
          <p14:tracePt t="51924" x="1014413" y="4657725"/>
          <p14:tracePt t="51941" x="990600" y="4657725"/>
          <p14:tracePt t="51958" x="933450" y="4657725"/>
          <p14:tracePt t="51974" x="919163" y="4657725"/>
          <p14:tracePt t="51991" x="909638" y="4657725"/>
          <p14:tracePt t="52007" x="904875" y="4657725"/>
          <p14:tracePt t="52041" x="900113" y="4657725"/>
          <p14:tracePt t="52058" x="890588" y="4657725"/>
          <p14:tracePt t="52074" x="876300" y="4657725"/>
          <p14:tracePt t="52091" x="847725" y="4695825"/>
          <p14:tracePt t="52108" x="842963" y="4700588"/>
          <p14:tracePt t="52124" x="838200" y="4733925"/>
          <p14:tracePt t="52141" x="833438" y="4772025"/>
          <p14:tracePt t="52158" x="833438" y="4814888"/>
          <p14:tracePt t="52174" x="833438" y="4843463"/>
          <p14:tracePt t="52191" x="842963" y="4881563"/>
          <p14:tracePt t="52207" x="862013" y="4891088"/>
          <p14:tracePt t="52271" x="866775" y="4891088"/>
          <p14:tracePt t="52278" x="871538" y="4891088"/>
          <p14:tracePt t="52284" x="881063" y="4891088"/>
          <p14:tracePt t="52293" x="890588" y="4891088"/>
          <p14:tracePt t="52307" x="900113" y="4891088"/>
          <p14:tracePt t="52324" x="942975" y="4886325"/>
          <p14:tracePt t="52341" x="971550" y="4872038"/>
          <p14:tracePt t="52357" x="981075" y="4862513"/>
          <p14:tracePt t="52374" x="985838" y="4852988"/>
          <p14:tracePt t="57716" x="990600" y="4852988"/>
          <p14:tracePt t="57732" x="1000125" y="4848225"/>
          <p14:tracePt t="57740" x="1004888" y="4843463"/>
          <p14:tracePt t="57748" x="1009650" y="4838700"/>
          <p14:tracePt t="57757" x="1023938" y="4819650"/>
          <p14:tracePt t="57773" x="1076325" y="4686300"/>
          <p14:tracePt t="57790" x="1143000" y="4414838"/>
          <p14:tracePt t="57807" x="1352550" y="3857625"/>
          <p14:tracePt t="57823" x="1709738" y="3109913"/>
          <p14:tracePt t="57840" x="2181225" y="2366963"/>
          <p14:tracePt t="57857" x="2586038" y="1795463"/>
          <p14:tracePt t="57873" x="2800350" y="1395413"/>
          <p14:tracePt t="57890" x="2938463" y="1085850"/>
          <p14:tracePt t="57895" x="2967038" y="966788"/>
          <p14:tracePt t="57907" x="2995613" y="885825"/>
          <p14:tracePt t="57923" x="3014663" y="804863"/>
          <p14:tracePt t="57940" x="3019425" y="785813"/>
          <p14:tracePt t="58088" x="3019425" y="890588"/>
          <p14:tracePt t="58094" x="3028950" y="909638"/>
          <p14:tracePt t="58107" x="3028950" y="933450"/>
          <p14:tracePt t="58124" x="3028950" y="976313"/>
          <p14:tracePt t="58140" x="3028950" y="1019175"/>
          <p14:tracePt t="58157" x="3028950" y="1157288"/>
          <p14:tracePt t="58173" x="3028950" y="1333500"/>
          <p14:tracePt t="58190" x="3028950" y="1500188"/>
          <p14:tracePt t="58207" x="3019425" y="1704975"/>
          <p14:tracePt t="58223" x="3009900" y="1881188"/>
          <p14:tracePt t="58240" x="3009900" y="2047875"/>
          <p14:tracePt t="58257" x="3009900" y="2143125"/>
          <p14:tracePt t="58274" x="3009900" y="2219325"/>
          <p14:tracePt t="58290" x="3009900" y="2252663"/>
          <p14:tracePt t="58307" x="3000375" y="2262188"/>
          <p14:tracePt t="58323" x="3000375" y="2276475"/>
          <p14:tracePt t="58340" x="3000375" y="2352675"/>
          <p14:tracePt t="58357" x="3005138" y="2443163"/>
          <p14:tracePt t="58373" x="3005138" y="2500313"/>
          <p14:tracePt t="58390" x="3009900" y="2547938"/>
          <p14:tracePt t="58407" x="3009900" y="2571750"/>
          <p14:tracePt t="58440" x="3009900" y="2576513"/>
          <p14:tracePt t="58457" x="3009900" y="2581275"/>
          <p14:tracePt t="58588" x="3024188" y="2581275"/>
          <p14:tracePt t="58612" x="3048000" y="2557463"/>
          <p14:tracePt t="58620" x="3048000" y="2538413"/>
          <p14:tracePt t="58628" x="3100388" y="2500313"/>
          <p14:tracePt t="58640" x="3143250" y="2476500"/>
          <p14:tracePt t="58657" x="3195638" y="2428875"/>
          <p14:tracePt t="58673" x="3295650" y="2390775"/>
          <p14:tracePt t="58690" x="3362325" y="2343150"/>
          <p14:tracePt t="58707" x="3400425" y="2305050"/>
          <p14:tracePt t="58724" x="3419475" y="2300288"/>
          <p14:tracePt t="58740" x="3424238" y="2295525"/>
          <p14:tracePt t="58757" x="3457575" y="2281238"/>
          <p14:tracePt t="58773" x="3476625" y="2262188"/>
          <p14:tracePt t="58790" x="3486150" y="2257425"/>
          <p14:tracePt t="58853" x="3490913" y="2252663"/>
          <p14:tracePt t="58863" x="3505200" y="2247900"/>
          <p14:tracePt t="58869" x="3509963" y="2243138"/>
          <p14:tracePt t="58950" x="3514725" y="2233613"/>
          <p14:tracePt t="58957" x="3509963" y="2224088"/>
          <p14:tracePt t="58964" x="3486150" y="2190750"/>
          <p14:tracePt t="58973" x="3471863" y="2185988"/>
          <p14:tracePt t="58991" x="3357563" y="2114550"/>
          <p14:tracePt t="59007" x="3238500" y="2085975"/>
          <p14:tracePt t="59023" x="3128963" y="2066925"/>
          <p14:tracePt t="59040" x="3062288" y="2052638"/>
          <p14:tracePt t="59058" x="3028950" y="2047875"/>
          <p14:tracePt t="59190" x="3014663" y="2047875"/>
          <p14:tracePt t="59197" x="3009900" y="2047875"/>
          <p14:tracePt t="59213" x="3005138" y="2052638"/>
          <p14:tracePt t="59270" x="3000375" y="2052638"/>
          <p14:tracePt t="59277" x="2995613" y="2052638"/>
          <p14:tracePt t="59284" x="2986088" y="2052638"/>
          <p14:tracePt t="59300" x="2981325" y="2057400"/>
          <p14:tracePt t="59382" x="2976563" y="2057400"/>
          <p14:tracePt t="59630" x="2967038" y="2071688"/>
          <p14:tracePt t="59636" x="2952750" y="2076450"/>
          <p14:tracePt t="59644" x="2947988" y="2081213"/>
          <p14:tracePt t="59661" x="2943225" y="2085975"/>
          <p14:tracePt t="59673" x="2928938" y="2090738"/>
          <p14:tracePt t="59690" x="2928938" y="2124075"/>
          <p14:tracePt t="59706" x="2928938" y="2200275"/>
          <p14:tracePt t="59708" x="2928938" y="2228850"/>
          <p14:tracePt t="59723" x="2928938" y="2281238"/>
          <p14:tracePt t="59740" x="2933700" y="2357438"/>
          <p14:tracePt t="59757" x="2933700" y="2390775"/>
          <p14:tracePt t="59943" x="2933700" y="2381250"/>
          <p14:tracePt t="59948" x="2933700" y="2366963"/>
          <p14:tracePt t="59957" x="2914650" y="2347913"/>
          <p14:tracePt t="59973" x="2871788" y="2300288"/>
          <p14:tracePt t="59990" x="2776538" y="2228850"/>
          <p14:tracePt t="60006" x="2652713" y="2152650"/>
          <p14:tracePt t="60023" x="2552700" y="2095500"/>
          <p14:tracePt t="60040" x="2476500" y="2052638"/>
          <p14:tracePt t="60057" x="2471738" y="2047875"/>
          <p14:tracePt t="60120" x="2471738" y="2038350"/>
          <p14:tracePt t="60129" x="2476500" y="2028825"/>
          <p14:tracePt t="60140" x="2486025" y="2024063"/>
          <p14:tracePt t="60157" x="2519363" y="2005013"/>
          <p14:tracePt t="60173" x="2538413" y="1985963"/>
          <p14:tracePt t="60190" x="2543175" y="1981200"/>
          <p14:tracePt t="60207" x="2586038" y="1976438"/>
          <p14:tracePt t="60223" x="2643188" y="1962150"/>
          <p14:tracePt t="60240" x="2719388" y="1962150"/>
          <p14:tracePt t="60257" x="2762250" y="1952625"/>
          <p14:tracePt t="60273" x="2809875" y="1952625"/>
          <p14:tracePt t="60290" x="2819400" y="1952625"/>
          <p14:tracePt t="60365" x="2828925" y="1952625"/>
          <p14:tracePt t="60373" x="2833688" y="1952625"/>
          <p14:tracePt t="60381" x="2833688" y="1966913"/>
          <p14:tracePt t="60390" x="2838450" y="1995488"/>
          <p14:tracePt t="60407" x="2838450" y="2047875"/>
          <p14:tracePt t="60423" x="2838450" y="2057400"/>
          <p14:tracePt t="60440" x="2838450" y="2095500"/>
          <p14:tracePt t="60457" x="2838450" y="2171700"/>
          <p14:tracePt t="60473" x="2838450" y="2290763"/>
          <p14:tracePt t="60490" x="2819400" y="2395538"/>
          <p14:tracePt t="60507" x="2809875" y="2447925"/>
          <p14:tracePt t="60509" x="2805113" y="2462213"/>
          <p14:tracePt t="60581" x="2790825" y="2462213"/>
          <p14:tracePt t="60589" x="2786063" y="2462213"/>
          <p14:tracePt t="60597" x="2776538" y="2462213"/>
          <p14:tracePt t="60607" x="2762250" y="2462213"/>
          <p14:tracePt t="60623" x="2690813" y="2438400"/>
          <p14:tracePt t="60640" x="2566988" y="2400300"/>
          <p14:tracePt t="60657" x="2505075" y="2386013"/>
          <p14:tracePt t="60673" x="2490788" y="2371725"/>
          <p14:tracePt t="60690" x="2481263" y="2357438"/>
          <p14:tracePt t="60820" x="2481263" y="2362200"/>
          <p14:tracePt t="60828" x="2481263" y="2366963"/>
          <p14:tracePt t="60853" x="2481263" y="2371725"/>
          <p14:tracePt t="60862" x="2481263" y="2376488"/>
          <p14:tracePt t="60869" x="2490788" y="2376488"/>
          <p14:tracePt t="60876" x="2500313" y="2381250"/>
          <p14:tracePt t="60890" x="2538413" y="2381250"/>
          <p14:tracePt t="60906" x="2581275" y="2381250"/>
          <p14:tracePt t="60924" x="2638425" y="2381250"/>
          <p14:tracePt t="60940" x="2662238" y="2381250"/>
          <p14:tracePt t="60956" x="2705100" y="2381250"/>
          <p14:tracePt t="60973" x="2738438" y="2381250"/>
          <p14:tracePt t="60990" x="2786063" y="2381250"/>
          <p14:tracePt t="61006" x="2790825" y="2381250"/>
          <p14:tracePt t="61399" x="2800350" y="2381250"/>
          <p14:tracePt t="61408" x="2800350" y="2400300"/>
          <p14:tracePt t="61414" x="2800350" y="2419350"/>
          <p14:tracePt t="61423" x="2805113" y="2424113"/>
          <p14:tracePt t="61440" x="2824163" y="2533650"/>
          <p14:tracePt t="61457" x="2833688" y="2600325"/>
          <p14:tracePt t="61473" x="2847975" y="2643188"/>
          <p14:tracePt t="61490" x="2886075" y="2686050"/>
          <p14:tracePt t="61506" x="2914650" y="2709863"/>
          <p14:tracePt t="61540" x="2938463" y="2719388"/>
          <p14:tracePt t="61557" x="2976563" y="2728913"/>
          <p14:tracePt t="61573" x="3019425" y="2743200"/>
          <p14:tracePt t="61590" x="3062288" y="2747963"/>
          <p14:tracePt t="61607" x="3081338" y="2747963"/>
          <p14:tracePt t="61624" x="3090863" y="2747963"/>
          <p14:tracePt t="61693" x="3090863" y="2743200"/>
          <p14:tracePt t="61701" x="3076575" y="2728913"/>
          <p14:tracePt t="61708" x="3057525" y="2714625"/>
          <p14:tracePt t="61723" x="2967038" y="2662238"/>
          <p14:tracePt t="61740" x="2843213" y="2605088"/>
          <p14:tracePt t="61756" x="2738438" y="2581275"/>
          <p14:tracePt t="61773" x="2614613" y="2552700"/>
          <p14:tracePt t="61791" x="2533650" y="2533650"/>
          <p14:tracePt t="61812" x="2505075" y="2528888"/>
          <p14:tracePt t="61837" x="2500313" y="2528888"/>
          <p14:tracePt t="61846" x="2490788" y="2528888"/>
          <p14:tracePt t="61856" x="2481263" y="2533650"/>
          <p14:tracePt t="61873" x="2452688" y="2552700"/>
          <p14:tracePt t="61890" x="2409825" y="2576513"/>
          <p14:tracePt t="61894" x="2405063" y="2581275"/>
          <p14:tracePt t="61906" x="2395538" y="2581275"/>
          <p14:tracePt t="61923" x="2381250" y="2600325"/>
          <p14:tracePt t="61958" x="2371725" y="2605088"/>
          <p14:tracePt t="61973" x="2357438" y="2609850"/>
          <p14:tracePt t="61990" x="2338388" y="2619375"/>
          <p14:tracePt t="62007" x="2300288" y="2619375"/>
          <p14:tracePt t="62023" x="2271713" y="2628900"/>
          <p14:tracePt t="62040" x="2233613" y="2643188"/>
          <p14:tracePt t="62056" x="2219325" y="2647950"/>
          <p14:tracePt t="62073" x="2209800" y="2652713"/>
          <p14:tracePt t="62090" x="2190750" y="2667000"/>
          <p14:tracePt t="62107" x="2176463" y="2676525"/>
          <p14:tracePt t="62123" x="2128838" y="2690813"/>
          <p14:tracePt t="62140" x="2119313" y="2700338"/>
          <p14:tracePt t="62142" x="2119313" y="2705100"/>
          <p14:tracePt t="62157" x="2105025" y="2714625"/>
          <p14:tracePt t="62173" x="2105025" y="2733675"/>
          <p14:tracePt t="62190" x="2105025" y="2790825"/>
          <p14:tracePt t="62206" x="2105025" y="2814638"/>
          <p14:tracePt t="62223" x="2114550" y="2838450"/>
          <p14:tracePt t="62240" x="2133600" y="2852738"/>
          <p14:tracePt t="62257" x="2157413" y="2857500"/>
          <p14:tracePt t="62273" x="2166938" y="2857500"/>
          <p14:tracePt t="62290" x="2209800" y="2881313"/>
          <p14:tracePt t="62306" x="2262188" y="2909888"/>
          <p14:tracePt t="62323" x="2400300" y="2933700"/>
          <p14:tracePt t="62340" x="2438400" y="2943225"/>
          <p14:tracePt t="62357" x="2552700" y="2957513"/>
          <p14:tracePt t="62373" x="2628900" y="2967038"/>
          <p14:tracePt t="62390" x="2681288" y="2967038"/>
          <p14:tracePt t="62407" x="2705100" y="2967038"/>
          <p14:tracePt t="62423" x="2752725" y="2967038"/>
          <p14:tracePt t="62440" x="2776538" y="2967038"/>
          <p14:tracePt t="62456" x="2786063" y="2967038"/>
          <p14:tracePt t="62473" x="2795588" y="2967038"/>
          <p14:tracePt t="62490" x="2828925" y="2967038"/>
          <p14:tracePt t="62507" x="2862263" y="2952750"/>
          <p14:tracePt t="62523" x="2886075" y="2928938"/>
          <p14:tracePt t="62540" x="2914650" y="2914650"/>
          <p14:tracePt t="62557" x="2919413" y="2909888"/>
          <p14:tracePt t="62573" x="2924175" y="2900363"/>
          <p14:tracePt t="62589" x="2938463" y="2886075"/>
          <p14:tracePt t="62606" x="2952750" y="2871788"/>
          <p14:tracePt t="62623" x="2957513" y="2862263"/>
          <p14:tracePt t="62640" x="2957513" y="2847975"/>
          <p14:tracePt t="62656" x="2962275" y="2843213"/>
          <p14:tracePt t="62673" x="2962275" y="2809875"/>
          <p14:tracePt t="62690" x="2962275" y="2795588"/>
          <p14:tracePt t="62706" x="2962275" y="2762250"/>
          <p14:tracePt t="62723" x="2962275" y="2738438"/>
          <p14:tracePt t="62739" x="2962275" y="2719388"/>
          <p14:tracePt t="62757" x="2914650" y="2671763"/>
          <p14:tracePt t="62773" x="2871788" y="2652713"/>
          <p14:tracePt t="62789" x="2776538" y="2614613"/>
          <p14:tracePt t="62807" x="2705100" y="2600325"/>
          <p14:tracePt t="62823" x="2638425" y="2586038"/>
          <p14:tracePt t="62840" x="2543175" y="2566988"/>
          <p14:tracePt t="62856" x="2462213" y="2557463"/>
          <p14:tracePt t="62873" x="2414588" y="2557463"/>
          <p14:tracePt t="62890" x="2366963" y="2557463"/>
          <p14:tracePt t="62894" x="2352675" y="2557463"/>
          <p14:tracePt t="62907" x="2347913" y="2557463"/>
          <p14:tracePt t="62923" x="2328863" y="2557463"/>
          <p14:tracePt t="62940" x="2324100" y="2557463"/>
          <p14:tracePt t="62956" x="2295525" y="2557463"/>
          <p14:tracePt t="62973" x="2262188" y="2571750"/>
          <p14:tracePt t="62990" x="2205038" y="2586038"/>
          <p14:tracePt t="63006" x="2185988" y="2600325"/>
          <p14:tracePt t="63023" x="2171700" y="2614613"/>
          <p14:tracePt t="63040" x="2162175" y="2619375"/>
          <p14:tracePt t="63057" x="2143125" y="2643188"/>
          <p14:tracePt t="63073" x="2133600" y="2662238"/>
          <p14:tracePt t="63090" x="2124075" y="2695575"/>
          <p14:tracePt t="63106" x="2124075" y="2733675"/>
          <p14:tracePt t="63123" x="2124075" y="2776538"/>
          <p14:tracePt t="63140" x="2143125" y="2828925"/>
          <p14:tracePt t="63156" x="2166938" y="2838450"/>
          <p14:tracePt t="63173" x="2185988" y="2867025"/>
          <p14:tracePt t="63190" x="2205038" y="2871788"/>
          <p14:tracePt t="63206" x="2219325" y="2881313"/>
          <p14:tracePt t="63223" x="2228850" y="2886075"/>
          <p14:tracePt t="63240" x="2233613" y="2890838"/>
          <p14:tracePt t="63256" x="2243138" y="2900363"/>
          <p14:tracePt t="63273" x="2257425" y="2900363"/>
          <p14:tracePt t="63290" x="2271713" y="2900363"/>
          <p14:tracePt t="63306" x="2305050" y="2914650"/>
          <p14:tracePt t="63323" x="2319338" y="2914650"/>
          <p14:tracePt t="63340" x="2333625" y="2914650"/>
          <p14:tracePt t="63356" x="2371725" y="2914650"/>
          <p14:tracePt t="63373" x="2419350" y="2914650"/>
          <p14:tracePt t="63390" x="2462213" y="2914650"/>
          <p14:tracePt t="63406" x="2500313" y="2914650"/>
          <p14:tracePt t="63423" x="2524125" y="2914650"/>
          <p14:tracePt t="63439" x="2538413" y="2914650"/>
          <p14:tracePt t="63456" x="2576513" y="2905125"/>
          <p14:tracePt t="63473" x="2638425" y="2895600"/>
          <p14:tracePt t="63490" x="2747963" y="2881313"/>
          <p14:tracePt t="63506" x="2819400" y="2862263"/>
          <p14:tracePt t="63523" x="2900363" y="2828925"/>
          <p14:tracePt t="63540" x="2938463" y="2809875"/>
          <p14:tracePt t="63556" x="2952750" y="2805113"/>
          <p14:tracePt t="63573" x="2957513" y="2786063"/>
          <p14:tracePt t="63590" x="2957513" y="2776538"/>
          <p14:tracePt t="63606" x="2957513" y="2771775"/>
          <p14:tracePt t="63623" x="2947988" y="2719388"/>
          <p14:tracePt t="63640" x="2928938" y="2690813"/>
          <p14:tracePt t="63657" x="2890838" y="2657475"/>
          <p14:tracePt t="63673" x="2871788" y="2638425"/>
          <p14:tracePt t="63690" x="2852738" y="2619375"/>
          <p14:tracePt t="63706" x="2838450" y="2600325"/>
          <p14:tracePt t="63723" x="2828925" y="2600325"/>
          <p14:tracePt t="63740" x="2790825" y="2590800"/>
          <p14:tracePt t="63740" x="2752725" y="2581275"/>
          <p14:tracePt t="63756" x="2719388" y="2581275"/>
          <p14:tracePt t="63773" x="2662238" y="2566988"/>
          <p14:tracePt t="63790" x="2590800" y="2557463"/>
          <p14:tracePt t="63806" x="2500313" y="2543175"/>
          <p14:tracePt t="63823" x="2409825" y="2543175"/>
          <p14:tracePt t="63839" x="2352675" y="2543175"/>
          <p14:tracePt t="63856" x="2281238" y="2543175"/>
          <p14:tracePt t="63873" x="2252663" y="2543175"/>
          <p14:tracePt t="63890" x="2238375" y="2543175"/>
          <p14:tracePt t="63907" x="2205038" y="2547938"/>
          <p14:tracePt t="63923" x="2185988" y="2566988"/>
          <p14:tracePt t="63925" x="2171700" y="2581275"/>
          <p14:tracePt t="63939" x="2166938" y="2609850"/>
          <p14:tracePt t="63957" x="2143125" y="2671763"/>
          <p14:tracePt t="63973" x="2138363" y="2714625"/>
          <p14:tracePt t="63990" x="2138363" y="2752725"/>
          <p14:tracePt t="64006" x="2133600" y="2776538"/>
          <p14:tracePt t="64023" x="2133600" y="2819400"/>
          <p14:tracePt t="64040" x="2133600" y="2867025"/>
          <p14:tracePt t="64056" x="2133600" y="2900363"/>
          <p14:tracePt t="64073" x="2138363" y="2909888"/>
          <p14:tracePt t="64089" x="2143125" y="2914650"/>
          <p14:tracePt t="64142" x="2147888" y="2914650"/>
          <p14:tracePt t="64149" x="2157413" y="2919413"/>
          <p14:tracePt t="64158" x="2190750" y="2933700"/>
          <p14:tracePt t="64173" x="2262188" y="2947988"/>
          <p14:tracePt t="64190" x="2286000" y="2957513"/>
          <p14:tracePt t="64206" x="2305050" y="2962275"/>
          <p14:tracePt t="64414" x="2305050" y="2952750"/>
          <p14:tracePt t="64429" x="2305050" y="2943225"/>
          <p14:tracePt t="64438" x="2300288" y="2938463"/>
          <p14:tracePt t="64604" x="2300288" y="2943225"/>
          <p14:tracePt t="64620" x="2305050" y="2947988"/>
          <p14:tracePt t="64629" x="2324100" y="2957513"/>
          <p14:tracePt t="64640" x="2343150" y="2957513"/>
          <p14:tracePt t="64656" x="2390775" y="2957513"/>
          <p14:tracePt t="64673" x="2443163" y="2957513"/>
          <p14:tracePt t="64689" x="2486025" y="2957513"/>
          <p14:tracePt t="64706" x="2495550" y="2957513"/>
          <p14:tracePt t="64723" x="2524125" y="2957513"/>
          <p14:tracePt t="64739" x="2533650" y="2957513"/>
          <p14:tracePt t="64756" x="2543175" y="2952750"/>
          <p14:tracePt t="64894" x="2547938" y="2947988"/>
          <p14:tracePt t="64933" x="2552700" y="2943225"/>
          <p14:tracePt t="64942" x="2557463" y="2943225"/>
          <p14:tracePt t="64948" x="2562225" y="2943225"/>
          <p14:tracePt t="64957" x="2566988" y="2943225"/>
          <p14:tracePt t="64973" x="2581275" y="2943225"/>
          <p14:tracePt t="64989" x="2609850" y="2943225"/>
          <p14:tracePt t="65006" x="2619375" y="2943225"/>
          <p14:tracePt t="65023" x="2633663" y="2943225"/>
          <p14:tracePt t="65040" x="2638425" y="2943225"/>
          <p14:tracePt t="65231" x="2643188" y="2943225"/>
          <p14:tracePt t="65239" x="2652713" y="2947988"/>
          <p14:tracePt t="65245" x="2652713" y="2957513"/>
          <p14:tracePt t="65256" x="2690813" y="2990850"/>
          <p14:tracePt t="65273" x="2733675" y="3067050"/>
          <p14:tracePt t="65289" x="2776538" y="3114675"/>
          <p14:tracePt t="65306" x="2795588" y="3143250"/>
          <p14:tracePt t="65323" x="2805113" y="3148013"/>
          <p14:tracePt t="65457" x="2805113" y="3138488"/>
          <p14:tracePt t="65464" x="2805113" y="3124200"/>
          <p14:tracePt t="65474" x="2800350" y="3119438"/>
          <p14:tracePt t="65489" x="2800350" y="3109913"/>
          <p14:tracePt t="65506" x="2800350" y="3090863"/>
          <p14:tracePt t="65523" x="2800350" y="3081338"/>
          <p14:tracePt t="65540" x="2800350" y="3062288"/>
          <p14:tracePt t="65556" x="2800350" y="3048000"/>
          <p14:tracePt t="65573" x="2800350" y="3038475"/>
          <p14:tracePt t="65590" x="2800350" y="3033713"/>
          <p14:tracePt t="65607" x="2805113" y="3024188"/>
          <p14:tracePt t="65623" x="2814638" y="3005138"/>
          <p14:tracePt t="65640" x="2824163" y="2995613"/>
          <p14:tracePt t="65656" x="2843213" y="2971800"/>
          <p14:tracePt t="65673" x="2847975" y="2967038"/>
          <p14:tracePt t="65748" x="2852738" y="2962275"/>
          <p14:tracePt t="65772" x="2857500" y="2962275"/>
          <p14:tracePt t="65782" x="2871788" y="2962275"/>
          <p14:tracePt t="65792" x="2881313" y="2947988"/>
          <p14:tracePt t="65806" x="2895600" y="2947988"/>
          <p14:tracePt t="65823" x="2914650" y="2947988"/>
          <p14:tracePt t="65839" x="2938463" y="2947988"/>
          <p14:tracePt t="65856" x="2947988" y="2947988"/>
          <p14:tracePt t="65873" x="2952750" y="2947988"/>
          <p14:tracePt t="65989" x="2957513" y="2947988"/>
          <p14:tracePt t="66588" x="2957513" y="2952750"/>
          <p14:tracePt t="66620" x="2957513" y="2957513"/>
          <p14:tracePt t="66631" x="2967038" y="2962275"/>
          <p14:tracePt t="66640" x="2967038" y="2967038"/>
          <p14:tracePt t="66656" x="2967038" y="2990850"/>
          <p14:tracePt t="66673" x="2971800" y="2990850"/>
          <p14:tracePt t="66773" x="2971800" y="3000375"/>
          <p14:tracePt t="66780" x="2971800" y="3005138"/>
          <p14:tracePt t="66789" x="2962275" y="3005138"/>
          <p14:tracePt t="66806" x="2943225" y="3005138"/>
          <p14:tracePt t="66822" x="2924175" y="3009900"/>
          <p14:tracePt t="66839" x="2900363" y="3009900"/>
          <p14:tracePt t="66856" x="2857500" y="3009900"/>
          <p14:tracePt t="66873" x="2843213" y="2995613"/>
          <p14:tracePt t="66889" x="2838450" y="2990850"/>
          <p14:tracePt t="67127" x="2838450" y="2995613"/>
          <p14:tracePt t="67190" x="2843213" y="2995613"/>
          <p14:tracePt t="67237" x="2847975" y="2995613"/>
          <p14:tracePt t="67245" x="2867025" y="2995613"/>
          <p14:tracePt t="67256" x="2876550" y="2995613"/>
          <p14:tracePt t="67273" x="2919413" y="2995613"/>
          <p14:tracePt t="67289" x="2933700" y="2995613"/>
          <p14:tracePt t="67472" x="2938463" y="2995613"/>
          <p14:tracePt t="67476" x="2938463" y="2986088"/>
          <p14:tracePt t="67494" x="2938463" y="2971800"/>
          <p14:tracePt t="85879" x="2938463" y="2995613"/>
          <p14:tracePt t="85885" x="2938463" y="3005138"/>
          <p14:tracePt t="85894" x="2924175" y="3076575"/>
          <p14:tracePt t="85904" x="2895600" y="3119438"/>
          <p14:tracePt t="85920" x="2843213" y="3209925"/>
          <p14:tracePt t="85937" x="2814638" y="3252788"/>
          <p14:tracePt t="85954" x="2767013" y="3305175"/>
          <p14:tracePt t="85970" x="2743200" y="3333750"/>
          <p14:tracePt t="85987" x="2728913" y="3367088"/>
          <p14:tracePt t="86004" x="2709863" y="3400425"/>
          <p14:tracePt t="86021" x="2695575" y="3424238"/>
          <p14:tracePt t="86037" x="2681288" y="3438525"/>
          <p14:tracePt t="86054" x="2667000" y="3448050"/>
          <p14:tracePt t="86071" x="2657475" y="3462338"/>
          <p14:tracePt t="86087" x="2643188" y="3467100"/>
          <p14:tracePt t="86104" x="2638425" y="3476625"/>
          <p14:tracePt t="86121" x="2619375" y="3519488"/>
          <p14:tracePt t="86137" x="2614613" y="3538538"/>
          <p14:tracePt t="86154" x="2605088" y="3548063"/>
          <p14:tracePt t="86213" x="2600325" y="3552825"/>
          <p14:tracePt t="86223" x="2595563" y="3552825"/>
          <p14:tracePt t="86228" x="2576513" y="3552825"/>
          <p14:tracePt t="86238" x="2571750" y="3552825"/>
          <p14:tracePt t="86254" x="2524125" y="3538538"/>
          <p14:tracePt t="86270" x="2457450" y="3533775"/>
          <p14:tracePt t="86287" x="2376488" y="3514725"/>
          <p14:tracePt t="86304" x="2295525" y="3500438"/>
          <p14:tracePt t="86321" x="2266950" y="3486150"/>
          <p14:tracePt t="86354" x="2257425" y="3452813"/>
          <p14:tracePt t="86371" x="2243138" y="3438525"/>
          <p14:tracePt t="86389" x="2238375" y="3395663"/>
          <p14:tracePt t="86400" x="2214563" y="3362325"/>
          <p14:tracePt t="86412" x="2209800" y="3328988"/>
          <p14:tracePt t="86421" x="2209800" y="3314700"/>
          <p14:tracePt t="86437" x="2209800" y="3276600"/>
          <p14:tracePt t="86454" x="2209800" y="3233738"/>
          <p14:tracePt t="86471" x="2224088" y="3200400"/>
          <p14:tracePt t="86487" x="2252663" y="3181350"/>
          <p14:tracePt t="86504" x="2281238" y="3157538"/>
          <p14:tracePt t="86520" x="2319338" y="3128963"/>
          <p14:tracePt t="86537" x="2371725" y="3128963"/>
          <p14:tracePt t="86554" x="2419350" y="3128963"/>
          <p14:tracePt t="86570" x="2505075" y="3124200"/>
          <p14:tracePt t="86588" x="2586038" y="3124200"/>
          <p14:tracePt t="86604" x="2633663" y="3124200"/>
          <p14:tracePt t="86604" x="2643188" y="3124200"/>
          <p14:tracePt t="86621" x="2709863" y="3148013"/>
          <p14:tracePt t="86638" x="2752725" y="3190875"/>
          <p14:tracePt t="86654" x="2771775" y="3209925"/>
          <p14:tracePt t="86671" x="2800350" y="3238500"/>
          <p14:tracePt t="86687" x="2828925" y="3271838"/>
          <p14:tracePt t="86704" x="2857500" y="3314700"/>
          <p14:tracePt t="86720" x="2890838" y="3371850"/>
          <p14:tracePt t="86737" x="2909888" y="3390900"/>
          <p14:tracePt t="86755" x="2928938" y="3414713"/>
          <p14:tracePt t="86771" x="2952750" y="3448050"/>
          <p14:tracePt t="86787" x="2981325" y="3481388"/>
          <p14:tracePt t="86804" x="3038475" y="3548063"/>
          <p14:tracePt t="86821" x="3043238" y="3576638"/>
          <p14:tracePt t="86837" x="3052763" y="3590925"/>
          <p14:tracePt t="86854" x="3052763" y="3624263"/>
          <p14:tracePt t="86871" x="3052763" y="3657600"/>
          <p14:tracePt t="86887" x="3052763" y="3776663"/>
          <p14:tracePt t="86904" x="3043238" y="3805238"/>
          <p14:tracePt t="86921" x="3009900" y="3829050"/>
          <p14:tracePt t="86937" x="2995613" y="3829050"/>
          <p14:tracePt t="86954" x="2924175" y="3867150"/>
          <p14:tracePt t="86971" x="2828925" y="3871913"/>
          <p14:tracePt t="86987" x="2747963" y="3881438"/>
          <p14:tracePt t="86990" x="2695575" y="3890963"/>
          <p14:tracePt t="87004" x="2643188" y="3890963"/>
          <p14:tracePt t="87021" x="2490788" y="3890963"/>
          <p14:tracePt t="87037" x="2471738" y="3890963"/>
          <p14:tracePt t="87054" x="2366963" y="3838575"/>
          <p14:tracePt t="87070" x="2319338" y="3800475"/>
          <p14:tracePt t="87088" x="2286000" y="3771900"/>
          <p14:tracePt t="87104" x="2257425" y="3729038"/>
          <p14:tracePt t="87120" x="2238375" y="3695700"/>
          <p14:tracePt t="87137" x="2219325" y="3676650"/>
          <p14:tracePt t="87154" x="2209800" y="3629025"/>
          <p14:tracePt t="87170" x="2205038" y="3600450"/>
          <p14:tracePt t="87188" x="2195513" y="3576638"/>
          <p14:tracePt t="87204" x="2195513" y="3524250"/>
          <p14:tracePt t="87221" x="2200275" y="3476625"/>
          <p14:tracePt t="87237" x="2233613" y="3390900"/>
          <p14:tracePt t="87254" x="2305050" y="3319463"/>
          <p14:tracePt t="87271" x="2352675" y="3257550"/>
          <p14:tracePt t="87287" x="2409825" y="3209925"/>
          <p14:tracePt t="87304" x="2457450" y="3205163"/>
          <p14:tracePt t="87320" x="2524125" y="3205163"/>
          <p14:tracePt t="87337" x="2590800" y="3205163"/>
          <p14:tracePt t="87354" x="2657475" y="3205163"/>
          <p14:tracePt t="87371" x="2762250" y="3205163"/>
          <p14:tracePt t="87387" x="2876550" y="3252788"/>
          <p14:tracePt t="87404" x="2962275" y="3300413"/>
          <p14:tracePt t="87408" x="2995613" y="3324225"/>
          <p14:tracePt t="87420" x="3052763" y="3352800"/>
          <p14:tracePt t="87437" x="3062288" y="3367088"/>
          <p14:tracePt t="87454" x="3067050" y="3371850"/>
          <p14:tracePt t="87471" x="3081338" y="3390900"/>
          <p14:tracePt t="87487" x="3100388" y="3433763"/>
          <p14:tracePt t="87504" x="3114675" y="3467100"/>
          <p14:tracePt t="87521" x="3119438" y="3514725"/>
          <p14:tracePt t="87537" x="3119438" y="3529013"/>
          <p14:tracePt t="87554" x="3119438" y="3548063"/>
          <p14:tracePt t="87570" x="3119438" y="3576638"/>
          <p14:tracePt t="87587" x="3109913" y="3590925"/>
          <p14:tracePt t="87604" x="3095625" y="3619500"/>
          <p14:tracePt t="87620" x="3076575" y="3629025"/>
          <p14:tracePt t="87637" x="3014663" y="3662363"/>
          <p14:tracePt t="87654" x="2952750" y="3690938"/>
          <p14:tracePt t="87670" x="2871788" y="3709988"/>
          <p14:tracePt t="87687" x="2795588" y="3743325"/>
          <p14:tracePt t="87704" x="2743200" y="3757613"/>
          <p14:tracePt t="87721" x="2705100" y="3757613"/>
          <p14:tracePt t="87737" x="2681288" y="3757613"/>
          <p14:tracePt t="87754" x="2638425" y="3757613"/>
          <p14:tracePt t="87770" x="2600325" y="3757613"/>
          <p14:tracePt t="87787" x="2524125" y="3709988"/>
          <p14:tracePt t="87804" x="2476500" y="3671888"/>
          <p14:tracePt t="87820" x="2424113" y="3638550"/>
          <p14:tracePt t="87838" x="2395538" y="3605213"/>
          <p14:tracePt t="87854" x="2381250" y="3595688"/>
          <p14:tracePt t="89357" x="2371725" y="3595688"/>
          <p14:tracePt t="89373" x="2371725" y="3600450"/>
          <p14:tracePt t="89396" x="2362200" y="3609975"/>
          <p14:tracePt t="89406" x="2357438" y="3624263"/>
          <p14:tracePt t="89413" x="2357438" y="3629025"/>
          <p14:tracePt t="89420" x="2357438" y="3633788"/>
          <p14:tracePt t="89437" x="2347913" y="3638550"/>
          <p14:tracePt t="89453" x="2347913" y="3662363"/>
          <p14:tracePt t="89943" x="2347913" y="3671888"/>
          <p14:tracePt t="104888" x="2347913" y="3681413"/>
          <p14:tracePt t="104904" x="2347913" y="3748088"/>
          <p14:tracePt t="104919" x="2362200" y="3857625"/>
          <p14:tracePt t="104935" x="2362200" y="3910013"/>
          <p14:tracePt t="104952" x="2352675" y="3957638"/>
          <p14:tracePt t="104969" x="2338388" y="4019550"/>
          <p14:tracePt t="104986" x="2338388" y="4133850"/>
          <p14:tracePt t="105002" x="2338388" y="4310063"/>
          <p14:tracePt t="105019" x="2457450" y="4591050"/>
          <p14:tracePt t="105036" x="2486025" y="4648200"/>
          <p14:tracePt t="105052" x="2595563" y="4772025"/>
          <p14:tracePt t="105069" x="2628900" y="4805363"/>
          <p14:tracePt t="105086" x="2724150" y="4852988"/>
          <p14:tracePt t="105102" x="2743200" y="4852988"/>
          <p14:tracePt t="105119" x="2762250" y="4852988"/>
          <p14:tracePt t="105136" x="2786063" y="4843463"/>
          <p14:tracePt t="105152" x="2824163" y="4814888"/>
          <p14:tracePt t="105169" x="2843213" y="4767263"/>
          <p14:tracePt t="105186" x="2852738" y="4695825"/>
          <p14:tracePt t="105202" x="2852738" y="4638675"/>
          <p14:tracePt t="105219" x="2838450" y="4600575"/>
          <p14:tracePt t="105236" x="2771775" y="4519613"/>
          <p14:tracePt t="105252" x="2681288" y="4457700"/>
          <p14:tracePt t="105269" x="2595563" y="4414838"/>
          <p14:tracePt t="105287" x="2538413" y="4400550"/>
          <p14:tracePt t="105302" x="2486025" y="4400550"/>
          <p14:tracePt t="105319" x="2438400" y="4391025"/>
          <p14:tracePt t="105389" x="2433638" y="4391025"/>
          <p14:tracePt t="105396" x="2428875" y="4391025"/>
          <p14:tracePt t="105405" x="2428875" y="4410075"/>
          <p14:tracePt t="105419" x="2428875" y="4414838"/>
          <p14:tracePt t="105436" x="2433638" y="4438650"/>
          <p14:tracePt t="105452" x="2562225" y="4510088"/>
          <p14:tracePt t="105469" x="2728913" y="4510088"/>
          <p14:tracePt t="105486" x="2895600" y="4510088"/>
          <p14:tracePt t="105502" x="3076575" y="4481513"/>
          <p14:tracePt t="105519" x="3157538" y="4429125"/>
          <p14:tracePt t="105535" x="3190875" y="4357688"/>
          <p14:tracePt t="105552" x="3190875" y="4243388"/>
          <p14:tracePt t="105570" x="3086100" y="4100513"/>
          <p14:tracePt t="105585" x="2957513" y="4033838"/>
          <p14:tracePt t="105602" x="2800350" y="4005263"/>
          <p14:tracePt t="105619" x="2586038" y="3995738"/>
          <p14:tracePt t="105635" x="2519363" y="3995738"/>
          <p14:tracePt t="105652" x="2443163" y="4067175"/>
          <p14:tracePt t="105669" x="2419350" y="4129088"/>
          <p14:tracePt t="105685" x="2419350" y="4176713"/>
          <p14:tracePt t="105702" x="2419350" y="4248150"/>
          <p14:tracePt t="105719" x="2457450" y="4286250"/>
          <p14:tracePt t="105735" x="2509838" y="4300538"/>
          <p14:tracePt t="105752" x="2566988" y="4300538"/>
          <p14:tracePt t="105768" x="2643188" y="4300538"/>
          <p14:tracePt t="105786" x="2690813" y="4295775"/>
          <p14:tracePt t="105802" x="2724150" y="4286250"/>
          <p14:tracePt t="105820" x="2724150" y="4267200"/>
          <p14:tracePt t="105836" x="2724150" y="4257675"/>
          <p14:tracePt t="105837" x="2724150" y="4252913"/>
          <p14:tracePt t="105852" x="2690813" y="4243388"/>
          <p14:tracePt t="105869" x="2633663" y="4243388"/>
          <p14:tracePt t="105885" x="2600325" y="4248150"/>
          <p14:tracePt t="105902" x="2586038" y="4252913"/>
          <p14:tracePt t="105919" x="2581275" y="4276725"/>
          <p14:tracePt t="105936" x="2609850" y="4295775"/>
          <p14:tracePt t="105952" x="2690813" y="4305300"/>
          <p14:tracePt t="105969" x="2757488" y="4305300"/>
          <p14:tracePt t="105985" x="2805113" y="4305300"/>
          <p14:tracePt t="106002" x="2833688" y="4300538"/>
          <p14:tracePt t="106052" x="2833688" y="4295775"/>
          <p14:tracePt t="106060" x="2828925" y="4295775"/>
          <p14:tracePt t="106069" x="2824163" y="4295775"/>
          <p14:tracePt t="106085" x="2795588" y="4291013"/>
          <p14:tracePt t="106102" x="2743200" y="4291013"/>
          <p14:tracePt t="106119" x="2719388" y="4291013"/>
          <p14:tracePt t="106191" x="2719388" y="4300538"/>
          <p14:tracePt t="106199" x="2719388" y="4310063"/>
          <p14:tracePt t="106213" x="2719388" y="4333875"/>
          <p14:tracePt t="106236" x="2719388" y="4343400"/>
          <p14:tracePt t="106301" x="2714625" y="4338638"/>
          <p14:tracePt t="106309" x="2709863" y="4338638"/>
          <p14:tracePt t="106318" x="2681288" y="4314825"/>
          <p14:tracePt t="106335" x="2652713" y="4295775"/>
          <p14:tracePt t="106352" x="2628900" y="4281488"/>
          <p14:tracePt t="106369" x="2614613" y="4271963"/>
          <p14:tracePt t="106405" x="2614613" y="4276725"/>
          <p14:tracePt t="106418" x="2614613" y="4281488"/>
          <p14:tracePt t="106436" x="2614613" y="4314825"/>
          <p14:tracePt t="106452" x="2624138" y="4338638"/>
          <p14:tracePt t="106469" x="2676525" y="4352925"/>
          <p14:tracePt t="106486" x="2767013" y="4367213"/>
          <p14:tracePt t="106502" x="2847975" y="4367213"/>
          <p14:tracePt t="106519" x="2924175" y="4367213"/>
          <p14:tracePt t="106535" x="2943225" y="4362450"/>
          <p14:tracePt t="106552" x="2943225" y="4338638"/>
          <p14:tracePt t="106569" x="2943225" y="4291013"/>
          <p14:tracePt t="106585" x="2909888" y="4257675"/>
          <p14:tracePt t="106602" x="2867025" y="4243388"/>
          <p14:tracePt t="106619" x="2809875" y="4233863"/>
          <p14:tracePt t="106635" x="2762250" y="4233863"/>
          <p14:tracePt t="106652" x="2681288" y="4238625"/>
          <p14:tracePt t="106669" x="2662238" y="4248150"/>
          <p14:tracePt t="106685" x="2647950" y="4281488"/>
          <p14:tracePt t="106702" x="2647950" y="4333875"/>
          <p14:tracePt t="106719" x="2647950" y="4357688"/>
          <p14:tracePt t="106735" x="2652713" y="4376738"/>
          <p14:tracePt t="106752" x="2657475" y="4376738"/>
          <p14:tracePt t="106768" x="2667000" y="4376738"/>
          <p14:tracePt t="106785" x="2671763" y="4376738"/>
          <p14:tracePt t="106802" x="2676525" y="4376738"/>
          <p14:tracePt t="106819" x="2686050" y="4367213"/>
          <p14:tracePt t="106837" x="2686050" y="4357688"/>
          <p14:tracePt t="106858" x="2686050" y="4352925"/>
          <p14:tracePt t="106869" x="2686050" y="4343400"/>
          <p14:tracePt t="106885" x="2662238" y="4329113"/>
          <p14:tracePt t="106902" x="2657475" y="4324350"/>
          <p14:tracePt t="106933" x="2652713" y="4324350"/>
          <p14:tracePt t="106942" x="2652713" y="4338638"/>
          <p14:tracePt t="106952" x="2652713" y="4343400"/>
          <p14:tracePt t="106969" x="2652713" y="4362450"/>
          <p14:tracePt t="106985" x="2667000" y="4381500"/>
          <p14:tracePt t="107002" x="2676525" y="4381500"/>
          <p14:tracePt t="107018" x="2681288" y="4381500"/>
          <p14:tracePt t="107036" x="2700338" y="4381500"/>
          <p14:tracePt t="107052" x="2705100" y="4376738"/>
          <p14:tracePt t="107069" x="2724150" y="4357688"/>
          <p14:tracePt t="107086" x="2728913" y="4343400"/>
          <p14:tracePt t="107196" x="2728913" y="4333875"/>
          <p14:tracePt t="107220" x="2728913" y="4338638"/>
          <p14:tracePt t="107432" x="2733675" y="4338638"/>
          <p14:tracePt t="107443" x="2752725" y="4324350"/>
          <p14:tracePt t="107452" x="2762250" y="4324350"/>
          <p14:tracePt t="107469" x="2838450" y="4324350"/>
          <p14:tracePt t="107485" x="2967038" y="4324350"/>
          <p14:tracePt t="107502" x="3095625" y="4324350"/>
          <p14:tracePt t="107519" x="3176588" y="4314825"/>
          <p14:tracePt t="107535" x="3181350" y="4310063"/>
          <p14:tracePt t="107582" x="3186113" y="4305300"/>
          <p14:tracePt t="107589" x="3186113" y="4300538"/>
          <p14:tracePt t="107602" x="3195638" y="4295775"/>
          <p14:tracePt t="107618" x="3195638" y="4276725"/>
          <p14:tracePt t="107636" x="3195638" y="4262438"/>
          <p14:tracePt t="107652" x="3195638" y="4257675"/>
          <p14:tracePt t="107708" x="3195638" y="4262438"/>
          <p14:tracePt t="107716" x="3195638" y="4291013"/>
          <p14:tracePt t="107724" x="3195638" y="4305300"/>
          <p14:tracePt t="107735" x="3195638" y="4362450"/>
          <p14:tracePt t="107752" x="3195638" y="4438650"/>
          <p14:tracePt t="107768" x="3195638" y="4514850"/>
          <p14:tracePt t="107785" x="3195638" y="4557713"/>
          <p14:tracePt t="107802" x="3195638" y="4562475"/>
          <p14:tracePt t="107869" x="3195638" y="4552950"/>
          <p14:tracePt t="107876" x="3186113" y="4538663"/>
          <p14:tracePt t="107885" x="3171825" y="4514850"/>
          <p14:tracePt t="107902" x="3143250" y="4481513"/>
          <p14:tracePt t="107919" x="3114675" y="4452938"/>
          <p14:tracePt t="107937" x="3086100" y="4433888"/>
          <p14:tracePt t="107952" x="3048000" y="4419600"/>
          <p14:tracePt t="107968" x="3024188" y="4419600"/>
          <p14:tracePt t="108092" x="2809875" y="4419600"/>
          <p14:tracePt t="108111" x="2800350" y="4419600"/>
          <p14:tracePt t="108126" x="2795588" y="4419600"/>
          <p14:tracePt t="108149" x="2776538" y="4419600"/>
          <p14:tracePt t="108173" x="2771775" y="4419600"/>
          <p14:tracePt t="108239" x="2762250" y="4419600"/>
          <p14:tracePt t="108244" x="2757488" y="4419600"/>
          <p14:tracePt t="108254" x="2738438" y="4419600"/>
          <p14:tracePt t="108268" x="2676525" y="4414838"/>
          <p14:tracePt t="108285" x="2624138" y="4405313"/>
          <p14:tracePt t="108302" x="2600325" y="4405313"/>
          <p14:tracePt t="108388" x="2600325" y="4400550"/>
          <p14:tracePt t="108396" x="2600325" y="4395788"/>
          <p14:tracePt t="108415" x="2605088" y="4381500"/>
          <p14:tracePt t="108420" x="2609850" y="4376738"/>
          <p14:tracePt t="108444" x="2609850" y="4371975"/>
          <p14:tracePt t="108453" x="2609850" y="4367213"/>
          <p14:tracePt t="108492" x="2619375" y="4362450"/>
          <p14:tracePt t="108501" x="2619375" y="4352925"/>
          <p14:tracePt t="108518" x="2624138" y="4338638"/>
          <p14:tracePt t="108525" x="2638425" y="4305300"/>
          <p14:tracePt t="108535" x="2643188" y="4291013"/>
          <p14:tracePt t="108552" x="2667000" y="4248150"/>
          <p14:tracePt t="108568" x="2686050" y="4205288"/>
          <p14:tracePt t="108585" x="2690813" y="4205288"/>
          <p14:tracePt t="108668" x="2705100" y="4205288"/>
          <p14:tracePt t="108677" x="2709863" y="4214813"/>
          <p14:tracePt t="108685" x="2709863" y="4219575"/>
          <p14:tracePt t="108702" x="2733675" y="4233863"/>
          <p14:tracePt t="108719" x="2762250" y="4243388"/>
          <p14:tracePt t="108735" x="2805113" y="4276725"/>
          <p14:tracePt t="108752" x="2809875" y="4286250"/>
          <p14:tracePt t="108769" x="2809875" y="4291013"/>
          <p14:tracePt t="108785" x="2819400" y="4295775"/>
          <p14:tracePt t="108802" x="2819400" y="4300538"/>
          <p14:tracePt t="108820" x="2819400" y="4314825"/>
          <p14:tracePt t="108835" x="2819400" y="4319588"/>
          <p14:tracePt t="108852" x="2819400" y="4329113"/>
          <p14:tracePt t="108869" x="2819400" y="4333875"/>
          <p14:tracePt t="108902" x="2819400" y="4338638"/>
          <p14:tracePt t="108948" x="2819400" y="4348163"/>
          <p14:tracePt t="108957" x="2833688" y="4371975"/>
          <p14:tracePt t="108964" x="2847975" y="4386263"/>
          <p14:tracePt t="108972" x="2867025" y="4400550"/>
          <p14:tracePt t="108985" x="2890838" y="4424363"/>
          <p14:tracePt t="109002" x="2914650" y="4438650"/>
          <p14:tracePt t="109018" x="2943225" y="4467225"/>
          <p14:tracePt t="109021" x="2981325" y="4467225"/>
          <p14:tracePt t="109035" x="2995613" y="4467225"/>
          <p14:tracePt t="109101" x="3000375" y="4467225"/>
          <p14:tracePt t="109110" x="3005138" y="4467225"/>
          <p14:tracePt t="109118" x="3005138" y="4462463"/>
          <p14:tracePt t="109135" x="3005138" y="4457700"/>
          <p14:tracePt t="109225" x="3005138" y="4443413"/>
          <p14:tracePt t="109231" x="3014663" y="4424363"/>
          <p14:tracePt t="109240" x="3014663" y="4410075"/>
          <p14:tracePt t="109252" x="3019425" y="4381500"/>
          <p14:tracePt t="109268" x="3019425" y="4291013"/>
          <p14:tracePt t="109285" x="3019425" y="4224338"/>
          <p14:tracePt t="109302" x="3019425" y="4195763"/>
          <p14:tracePt t="109318" x="2995613" y="4167188"/>
          <p14:tracePt t="109335" x="2943225" y="4152900"/>
          <p14:tracePt t="109352" x="2867025" y="4133850"/>
          <p14:tracePt t="109368" x="2800350" y="4133850"/>
          <p14:tracePt t="109385" x="2743200" y="4133850"/>
          <p14:tracePt t="109402" x="2728913" y="4133850"/>
          <p14:tracePt t="109404" x="2719388" y="4138613"/>
          <p14:tracePt t="109418" x="2714625" y="4143375"/>
          <p14:tracePt t="109435" x="2714625" y="4157663"/>
          <p14:tracePt t="109452" x="2714625" y="4181475"/>
          <p14:tracePt t="109455" x="2714625" y="4195763"/>
          <p14:tracePt t="109469" x="2714625" y="4205288"/>
          <p14:tracePt t="109485" x="2724150" y="4224338"/>
          <p14:tracePt t="109502" x="2733675" y="4233863"/>
          <p14:tracePt t="109719" x="2743200" y="4233863"/>
          <p14:tracePt t="109726" x="2747963" y="4229100"/>
          <p14:tracePt t="109735" x="2776538" y="4205288"/>
          <p14:tracePt t="109752" x="2828925" y="4143375"/>
          <p14:tracePt t="109768" x="2847975" y="4124325"/>
          <p14:tracePt t="122946" x="2852738" y="4124325"/>
          <p14:tracePt t="122959" x="2900363" y="4033838"/>
          <p14:tracePt t="122967" x="2952750" y="3962400"/>
          <p14:tracePt t="122984" x="3028950" y="3910013"/>
          <p14:tracePt t="123134" x="3024188" y="3943350"/>
          <p14:tracePt t="123145" x="3019425" y="3962400"/>
          <p14:tracePt t="123152" x="2971800" y="4043363"/>
          <p14:tracePt t="123167" x="2943225" y="4200525"/>
          <p14:tracePt t="123184" x="2886075" y="4324350"/>
          <p14:tracePt t="123200" x="2814638" y="4395788"/>
          <p14:tracePt t="123217" x="2743200" y="4491038"/>
          <p14:tracePt t="123234" x="2638425" y="4638675"/>
          <p14:tracePt t="123250" x="2566988" y="4733925"/>
          <p14:tracePt t="123267" x="2500313" y="4848225"/>
          <p14:tracePt t="123284" x="2481263" y="4891088"/>
          <p14:tracePt t="123300" x="2447925" y="4929188"/>
          <p14:tracePt t="123318" x="2443163" y="4943475"/>
          <p14:tracePt t="123436" x="2433638" y="4943475"/>
          <p14:tracePt t="123502" x="2428875" y="4943475"/>
          <p14:tracePt t="123509" x="2419350" y="4943475"/>
          <p14:tracePt t="123517" x="2414588" y="4943475"/>
          <p14:tracePt t="123534" x="2405063" y="4938713"/>
          <p14:tracePt t="123550" x="2400300" y="4938713"/>
          <p14:tracePt t="123567" x="2395538" y="4929188"/>
          <p14:tracePt t="123584" x="2390775" y="4929188"/>
          <p14:tracePt t="123600" x="2352675" y="4929188"/>
          <p14:tracePt t="123617" x="2276475" y="4929188"/>
          <p14:tracePt t="123634" x="2233613" y="4929188"/>
          <p14:tracePt t="123650" x="2228850" y="4929188"/>
          <p14:tracePt t="123774" x="2228850" y="4924425"/>
          <p14:tracePt t="123788" x="2233613" y="4919663"/>
          <p14:tracePt t="123797" x="2247900" y="4919663"/>
          <p14:tracePt t="123805" x="2257425" y="4919663"/>
          <p14:tracePt t="123817" x="2286000" y="4919663"/>
          <p14:tracePt t="123834" x="2400300" y="4924425"/>
          <p14:tracePt t="123850" x="2557463" y="4943475"/>
          <p14:tracePt t="123867" x="2752725" y="4976813"/>
          <p14:tracePt t="123884" x="2905125" y="4976813"/>
          <p14:tracePt t="123884" x="2990850" y="4976813"/>
          <p14:tracePt t="123900" x="3119438" y="4976813"/>
          <p14:tracePt t="123917" x="3138488" y="4976813"/>
          <p14:tracePt t="123933" x="3143250" y="4976813"/>
          <p14:tracePt t="123950" x="3148013" y="4962525"/>
          <p14:tracePt t="123967" x="3162300" y="4943475"/>
          <p14:tracePt t="123985" x="3167063" y="4919663"/>
          <p14:tracePt t="124000" x="3195638" y="4876800"/>
          <p14:tracePt t="124017" x="3209925" y="4843463"/>
          <p14:tracePt t="124033" x="3209925" y="4829175"/>
          <p14:tracePt t="124050" x="3209925" y="4805363"/>
          <p14:tracePt t="124067" x="3214688" y="4795838"/>
          <p14:tracePt t="124084" x="3228975" y="4786313"/>
          <p14:tracePt t="124084" x="3233738" y="4781550"/>
          <p14:tracePt t="124101" x="3238500" y="4767263"/>
          <p14:tracePt t="124117" x="3238500" y="4762500"/>
          <p14:tracePt t="124134" x="3238500" y="4738688"/>
          <p14:tracePt t="124150" x="3238500" y="4714875"/>
          <p14:tracePt t="124167" x="3209925" y="4695825"/>
          <p14:tracePt t="124183" x="3181350" y="4691063"/>
          <p14:tracePt t="124200" x="3100388" y="4672013"/>
          <p14:tracePt t="124217" x="2995613" y="4672013"/>
          <p14:tracePt t="124234" x="2867025" y="4672013"/>
          <p14:tracePt t="124250" x="2762250" y="4672013"/>
          <p14:tracePt t="124267" x="2657475" y="4672013"/>
          <p14:tracePt t="124284" x="2638425" y="4672013"/>
          <p14:tracePt t="124300" x="2533650" y="4672013"/>
          <p14:tracePt t="124317" x="2481263" y="4676775"/>
          <p14:tracePt t="124334" x="2424113" y="4691063"/>
          <p14:tracePt t="124350" x="2400300" y="4695825"/>
          <p14:tracePt t="124367" x="2386013" y="4700588"/>
          <p14:tracePt t="124384" x="2376488" y="4719638"/>
          <p14:tracePt t="124400" x="2357438" y="4724400"/>
          <p14:tracePt t="124417" x="2333625" y="4743450"/>
          <p14:tracePt t="124433" x="2300288" y="4767263"/>
          <p14:tracePt t="124450" x="2286000" y="4776788"/>
          <p14:tracePt t="124467" x="2276475" y="4786313"/>
          <p14:tracePt t="124483" x="2266950" y="4805363"/>
          <p14:tracePt t="124500" x="2252663" y="4852988"/>
          <p14:tracePt t="124517" x="2252663" y="4891088"/>
          <p14:tracePt t="124533" x="2252663" y="4948238"/>
          <p14:tracePt t="124550" x="2262188" y="4991100"/>
          <p14:tracePt t="124567" x="2271713" y="5000625"/>
          <p14:tracePt t="124584" x="2286000" y="5014913"/>
          <p14:tracePt t="124600" x="2300288" y="5029200"/>
          <p14:tracePt t="124617" x="2319338" y="5038725"/>
          <p14:tracePt t="124634" x="2333625" y="5038725"/>
          <p14:tracePt t="124650" x="2362200" y="5038725"/>
          <p14:tracePt t="124667" x="2390775" y="5038725"/>
          <p14:tracePt t="124684" x="2424113" y="5038725"/>
          <p14:tracePt t="124700" x="2495550" y="5038725"/>
          <p14:tracePt t="124717" x="2586038" y="5024438"/>
          <p14:tracePt t="124733" x="2690813" y="5014913"/>
          <p14:tracePt t="124750" x="2757488" y="5000625"/>
          <p14:tracePt t="124767" x="2833688" y="4986338"/>
          <p14:tracePt t="124783" x="2876550" y="4976813"/>
          <p14:tracePt t="124800" x="2909888" y="4957763"/>
          <p14:tracePt t="124817" x="2914650" y="4953000"/>
          <p14:tracePt t="125061" x="2914650" y="4948238"/>
          <p14:tracePt t="125069" x="2919413" y="4943475"/>
          <p14:tracePt t="125605" x="2900363" y="4943475"/>
          <p14:tracePt t="125613" x="2843213" y="4943475"/>
          <p14:tracePt t="125620" x="2776538" y="4943475"/>
          <p14:tracePt t="125633" x="2714625" y="4943475"/>
          <p14:tracePt t="125650" x="2547938" y="4943475"/>
          <p14:tracePt t="125667" x="2447925" y="4943475"/>
          <p14:tracePt t="125684" x="2395538" y="4943475"/>
          <p14:tracePt t="125684" x="2376488" y="4943475"/>
          <p14:tracePt t="125788" x="2371725" y="4943475"/>
          <p14:tracePt t="125797" x="2366963" y="4943475"/>
          <p14:tracePt t="125805" x="2352675" y="4943475"/>
          <p14:tracePt t="125816" x="2343150" y="4943475"/>
          <p14:tracePt t="125833" x="2309813" y="4943475"/>
          <p14:tracePt t="125949" x="2314575" y="4938713"/>
          <p14:tracePt t="125956" x="2328863" y="4938713"/>
          <p14:tracePt t="125967" x="2338388" y="4933950"/>
          <p14:tracePt t="125983" x="2405063" y="4933950"/>
          <p14:tracePt t="126000" x="2476500" y="4914900"/>
          <p14:tracePt t="126017" x="2533650" y="4900613"/>
          <p14:tracePt t="126033" x="2562225" y="4900613"/>
          <p14:tracePt t="126050" x="2586038" y="4895850"/>
          <p14:tracePt t="126067" x="2619375" y="4895850"/>
          <p14:tracePt t="126083" x="2624138" y="4895850"/>
          <p14:tracePt t="126271" x="2638425" y="4895850"/>
          <p14:tracePt t="126278" x="2657475" y="4895850"/>
          <p14:tracePt t="126285" x="2676525" y="4886325"/>
          <p14:tracePt t="126300" x="2767013" y="4881563"/>
          <p14:tracePt t="126316" x="2881313" y="4881563"/>
          <p14:tracePt t="126334" x="2962275" y="4881563"/>
          <p14:tracePt t="126350" x="3000375" y="4881563"/>
          <p14:tracePt t="126367" x="3009900" y="4881563"/>
          <p14:tracePt t="137781" x="3009900" y="4862513"/>
          <p14:tracePt t="137788" x="3009900" y="4833938"/>
          <p14:tracePt t="137798" x="3009900" y="4805363"/>
          <p14:tracePt t="137816" x="2947988" y="4676775"/>
          <p14:tracePt t="137832" x="2862263" y="4572000"/>
          <p14:tracePt t="137849" x="2847975" y="4552950"/>
          <p14:tracePt t="138094" x="2624138" y="4414838"/>
          <p14:tracePt t="138100" x="2552700" y="4343400"/>
          <p14:tracePt t="138110" x="2533650" y="4291013"/>
          <p14:tracePt t="138117" x="2533650" y="4214813"/>
          <p14:tracePt t="138132" x="2619375" y="4076700"/>
          <p14:tracePt t="138149" x="2809875" y="3924300"/>
          <p14:tracePt t="138165" x="2938463" y="3814763"/>
          <p14:tracePt t="138182" x="3048000" y="3695700"/>
          <p14:tracePt t="138200" x="3148013" y="3581400"/>
          <p14:tracePt t="138216" x="3233738" y="3452813"/>
          <p14:tracePt t="138232" x="3343275" y="3314700"/>
          <p14:tracePt t="138250" x="3490913" y="3167063"/>
          <p14:tracePt t="138266" x="3609975" y="3028950"/>
          <p14:tracePt t="138282" x="3662363" y="2962275"/>
          <p14:tracePt t="138299" x="3667125" y="2943225"/>
          <p14:tracePt t="138396" x="3681413" y="2938463"/>
          <p14:tracePt t="138405" x="3686175" y="2933700"/>
          <p14:tracePt t="138415" x="3695700" y="2919413"/>
          <p14:tracePt t="138432" x="3757613" y="2905125"/>
          <p14:tracePt t="138449" x="3810000" y="2890838"/>
          <p14:tracePt t="138465" x="3857625" y="2867025"/>
          <p14:tracePt t="138482" x="3952875" y="2852738"/>
          <p14:tracePt t="138499" x="4076700" y="2814638"/>
          <p14:tracePt t="138516" x="4262438" y="2743200"/>
          <p14:tracePt t="138517" x="4300538" y="2733675"/>
          <p14:tracePt t="138532" x="4395788" y="2681288"/>
          <p14:tracePt t="138549" x="4467225" y="2676525"/>
          <p14:tracePt t="138566" x="4500563" y="2676525"/>
          <p14:tracePt t="138582" x="4529138" y="2676525"/>
          <p14:tracePt t="138599" x="4543425" y="2676525"/>
          <p14:tracePt t="138617" x="4548188" y="2676525"/>
          <p14:tracePt t="138632" x="4557713" y="2676525"/>
          <p14:tracePt t="138649" x="4562475" y="2676525"/>
          <p14:tracePt t="138682" x="4581525" y="2700338"/>
          <p14:tracePt t="138699" x="4586288" y="2724150"/>
          <p14:tracePt t="138716" x="4629150" y="2795588"/>
          <p14:tracePt t="138732" x="4695825" y="2976563"/>
          <p14:tracePt t="138749" x="4733925" y="3119438"/>
          <p14:tracePt t="138765" x="4757738" y="3219450"/>
          <p14:tracePt t="138782" x="4819650" y="3390900"/>
          <p14:tracePt t="138799" x="4843463" y="3567113"/>
          <p14:tracePt t="138816" x="4852988" y="3786188"/>
          <p14:tracePt t="138832" x="4872038" y="3967163"/>
          <p14:tracePt t="138849" x="4886325" y="4038600"/>
          <p14:tracePt t="138866" x="4886325" y="4105275"/>
          <p14:tracePt t="138884" x="4886325" y="4176713"/>
          <p14:tracePt t="138899" x="4886325" y="4214813"/>
          <p14:tracePt t="138902" x="4876800" y="4233863"/>
          <p14:tracePt t="138916" x="4862513" y="4248150"/>
          <p14:tracePt t="138932" x="4857750" y="4252913"/>
          <p14:tracePt t="138964" x="4852988" y="4257675"/>
          <p14:tracePt t="138972" x="4848225" y="4262438"/>
          <p14:tracePt t="138982" x="4810125" y="4295775"/>
          <p14:tracePt t="138999" x="4757738" y="4324350"/>
          <p14:tracePt t="139015" x="4652963" y="4419600"/>
          <p14:tracePt t="139032" x="4610100" y="4457700"/>
          <p14:tracePt t="139049" x="4581525" y="4491038"/>
          <p14:tracePt t="139065" x="4552950" y="4510088"/>
          <p14:tracePt t="139082" x="4538663" y="4552950"/>
          <p14:tracePt t="139099" x="4510088" y="4605338"/>
          <p14:tracePt t="139116" x="4462463" y="4648200"/>
          <p14:tracePt t="139133" x="4443413" y="4662488"/>
          <p14:tracePt t="139149" x="4433888" y="4667250"/>
          <p14:tracePt t="139165" x="4386263" y="4672013"/>
          <p14:tracePt t="139182" x="4348163" y="4672013"/>
          <p14:tracePt t="139199" x="4295775" y="4672013"/>
          <p14:tracePt t="139215" x="4248150" y="4672013"/>
          <p14:tracePt t="139232" x="4191000" y="4614863"/>
          <p14:tracePt t="139249" x="4133850" y="4500563"/>
          <p14:tracePt t="139265" x="4105275" y="4343400"/>
          <p14:tracePt t="139282" x="4086225" y="4200525"/>
          <p14:tracePt t="139299" x="4071938" y="3948113"/>
          <p14:tracePt t="139316" x="4071938" y="3595688"/>
          <p14:tracePt t="139332" x="4071938" y="3390900"/>
          <p14:tracePt t="139348" x="4119563" y="3162300"/>
          <p14:tracePt t="139365" x="4152900" y="3043238"/>
          <p14:tracePt t="139382" x="4214813" y="2795588"/>
          <p14:tracePt t="139399" x="4229100" y="2700338"/>
          <p14:tracePt t="139415" x="4252913" y="2647950"/>
          <p14:tracePt t="139432" x="4267200" y="2624138"/>
          <p14:tracePt t="139448" x="4291013" y="2605088"/>
          <p14:tracePt t="139466" x="4338638" y="2581275"/>
          <p14:tracePt t="139482" x="4419600" y="2576513"/>
          <p14:tracePt t="139498" x="4557713" y="2576513"/>
          <p14:tracePt t="139515" x="4662488" y="2557463"/>
          <p14:tracePt t="139532" x="4862513" y="2528888"/>
          <p14:tracePt t="139549" x="4933950" y="2509838"/>
          <p14:tracePt t="139565" x="4967288" y="2505075"/>
          <p14:tracePt t="139582" x="4995863" y="2500313"/>
          <p14:tracePt t="139599" x="5010150" y="2500313"/>
          <p14:tracePt t="139615" x="5053013" y="2500313"/>
          <p14:tracePt t="139632" x="5105400" y="2500313"/>
          <p14:tracePt t="139649" x="5257800" y="2519363"/>
          <p14:tracePt t="139665" x="5438775" y="2552700"/>
          <p14:tracePt t="139682" x="5595938" y="2571750"/>
          <p14:tracePt t="139699" x="5791200" y="2619375"/>
          <p14:tracePt t="139715" x="5934075" y="2628900"/>
          <p14:tracePt t="139716" x="6034088" y="2643188"/>
          <p14:tracePt t="139732" x="6124575" y="2643188"/>
          <p14:tracePt t="139748" x="6262688" y="2643188"/>
          <p14:tracePt t="139765" x="6267450" y="2643188"/>
          <p14:tracePt t="139799" x="6276975" y="2652713"/>
          <p14:tracePt t="139815" x="6286500" y="2690813"/>
          <p14:tracePt t="139832" x="6305550" y="2733675"/>
          <p14:tracePt t="139849" x="6315075" y="2790825"/>
          <p14:tracePt t="139865" x="6324600" y="2881313"/>
          <p14:tracePt t="139882" x="6338888" y="2976563"/>
          <p14:tracePt t="139900" x="6381750" y="3133725"/>
          <p14:tracePt t="139909" x="6410325" y="3290888"/>
          <p14:tracePt t="139919" x="6429375" y="3367088"/>
          <p14:tracePt t="139932" x="6438900" y="3524250"/>
          <p14:tracePt t="139949" x="6438900" y="3629025"/>
          <p14:tracePt t="139965" x="6438900" y="3743325"/>
          <p14:tracePt t="139982" x="6438900" y="3871913"/>
          <p14:tracePt t="139999" x="6438900" y="3976688"/>
          <p14:tracePt t="140015" x="6438900" y="4024313"/>
          <p14:tracePt t="140032" x="6438900" y="4048125"/>
          <p14:tracePt t="140049" x="6438900" y="4067175"/>
          <p14:tracePt t="140065" x="6438900" y="4071938"/>
          <p14:tracePt t="140127" x="6429375" y="4043363"/>
          <p14:tracePt t="140132" x="6429375" y="4038600"/>
          <p14:tracePt t="140143" x="6391275" y="3986213"/>
          <p14:tracePt t="140148" x="6343650" y="3914775"/>
          <p14:tracePt t="140166" x="6248400" y="3738563"/>
          <p14:tracePt t="140182" x="6100763" y="3543300"/>
          <p14:tracePt t="140199" x="5929313" y="3262313"/>
          <p14:tracePt t="140215" x="5662613" y="2914650"/>
          <p14:tracePt t="140232" x="5453063" y="2605088"/>
          <p14:tracePt t="140249" x="5305425" y="2371725"/>
          <p14:tracePt t="140265" x="5214938" y="2243138"/>
          <p14:tracePt t="140282" x="5162550" y="2166938"/>
          <p14:tracePt t="140298" x="5105400" y="2085975"/>
          <p14:tracePt t="140316" x="5053013" y="2009775"/>
          <p14:tracePt t="140333" x="5014913" y="1952625"/>
          <p14:tracePt t="140349" x="4995863" y="1924050"/>
          <p14:tracePt t="140365" x="4981575" y="1900238"/>
          <p14:tracePt t="140382" x="4953000" y="1866900"/>
          <p14:tracePt t="140399" x="4938713" y="1847850"/>
          <p14:tracePt t="140415" x="4914900" y="1814513"/>
          <p14:tracePt t="140432" x="4895850" y="1795463"/>
          <p14:tracePt t="140448" x="4852988" y="1762125"/>
          <p14:tracePt t="140465" x="4843463" y="1757363"/>
          <p14:tracePt t="140482" x="4824413" y="1747838"/>
          <p14:tracePt t="140499" x="4814888" y="1743075"/>
          <p14:tracePt t="140515" x="4762500" y="1724025"/>
          <p14:tracePt t="140517" x="4757738" y="1724025"/>
          <p14:tracePt t="140532" x="4733925" y="1724025"/>
          <p14:tracePt t="140548" x="4662488" y="1724025"/>
          <p14:tracePt t="140565" x="4624388" y="1724025"/>
          <p14:tracePt t="140582" x="4614863" y="1719263"/>
          <p14:tracePt t="140628" x="4610100" y="1719263"/>
          <p14:tracePt t="140636" x="4610100" y="1724025"/>
          <p14:tracePt t="140649" x="4600575" y="1738313"/>
          <p14:tracePt t="140666" x="4552950" y="1857375"/>
          <p14:tracePt t="140682" x="4533900" y="2038350"/>
          <p14:tracePt t="140699" x="4505325" y="2171700"/>
          <p14:tracePt t="140716" x="4467225" y="2343150"/>
          <p14:tracePt t="140732" x="4429125" y="2538413"/>
          <p14:tracePt t="140749" x="4429125" y="2628900"/>
          <p14:tracePt t="140765" x="4429125" y="2795588"/>
          <p14:tracePt t="140782" x="4429125" y="2971800"/>
          <p14:tracePt t="140798" x="4429125" y="3176588"/>
          <p14:tracePt t="140815" x="4429125" y="3314700"/>
          <p14:tracePt t="140832" x="4429125" y="3443288"/>
          <p14:tracePt t="140850" x="4429125" y="3571875"/>
          <p14:tracePt t="140880" x="4448175" y="3795713"/>
          <p14:tracePt t="140896" x="4476750" y="3929063"/>
          <p14:tracePt t="140906" x="4486275" y="3971925"/>
          <p14:tracePt t="140915" x="4495800" y="4024313"/>
          <p14:tracePt t="140932" x="4495800" y="4152900"/>
          <p14:tracePt t="140949" x="4495800" y="4262438"/>
          <p14:tracePt t="140965" x="4495800" y="4381500"/>
          <p14:tracePt t="140982" x="4505325" y="4495800"/>
          <p14:tracePt t="140998" x="4514850" y="4557713"/>
          <p14:tracePt t="141015" x="4519613" y="4562475"/>
          <p14:tracePt t="141396" x="4519613" y="4567238"/>
          <p14:tracePt t="141413" x="4519613" y="4562475"/>
          <p14:tracePt t="141424" x="4519613" y="4543425"/>
          <p14:tracePt t="141432" x="4519613" y="4529138"/>
          <p14:tracePt t="141449" x="4519613" y="4514850"/>
          <p14:tracePt t="141466" x="4548188" y="4471988"/>
          <p14:tracePt t="141482" x="4591050" y="4395788"/>
          <p14:tracePt t="141499" x="4686300" y="4276725"/>
          <p14:tracePt t="141516" x="4814888" y="4157663"/>
          <p14:tracePt t="141518" x="4924425" y="4095750"/>
          <p14:tracePt t="141532" x="5257800" y="3871913"/>
          <p14:tracePt t="141548" x="5743575" y="3571875"/>
          <p14:tracePt t="141568" x="6248400" y="3290888"/>
          <p14:tracePt t="141582" x="6538913" y="3086100"/>
          <p14:tracePt t="141598" x="6719888" y="2905125"/>
          <p14:tracePt t="141616" x="6786563" y="2771775"/>
          <p14:tracePt t="141632" x="6805613" y="2638425"/>
          <p14:tracePt t="141649" x="6805613" y="2581275"/>
          <p14:tracePt t="141665" x="6805613" y="2538413"/>
          <p14:tracePt t="141682" x="6805613" y="2533650"/>
          <p14:tracePt t="141698" x="6805613" y="2500313"/>
          <p14:tracePt t="141715" x="6805613" y="2476500"/>
          <p14:tracePt t="141732" x="6777038" y="2376488"/>
          <p14:tracePt t="141749" x="6772275" y="2333625"/>
          <p14:tracePt t="141765" x="6762750" y="2286000"/>
          <p14:tracePt t="141782" x="6748463" y="2214563"/>
          <p14:tracePt t="141798" x="6715125" y="2128838"/>
          <p14:tracePt t="141815" x="6667500" y="2062163"/>
          <p14:tracePt t="141832" x="6648450" y="2043113"/>
          <p14:tracePt t="141885" x="6643688" y="2043113"/>
          <p14:tracePt t="141895" x="6638925" y="2047875"/>
          <p14:tracePt t="141900" x="6629400" y="2057400"/>
          <p14:tracePt t="141916" x="6624638" y="2057400"/>
          <p14:tracePt t="141932" x="6610350" y="2081213"/>
          <p14:tracePt t="141948" x="6610350" y="2090738"/>
          <p14:tracePt t="141965" x="6586538" y="2133600"/>
          <p14:tracePt t="141982" x="6567488" y="2200275"/>
          <p14:tracePt t="141999" x="6548438" y="2305050"/>
          <p14:tracePt t="142015" x="6505575" y="2486025"/>
          <p14:tracePt t="142032" x="6496050" y="2667000"/>
          <p14:tracePt t="142048" x="6486525" y="2819400"/>
          <p14:tracePt t="142065" x="6486525" y="2947988"/>
          <p14:tracePt t="142082" x="6486525" y="3090863"/>
          <p14:tracePt t="142098" x="6486525" y="3205163"/>
          <p14:tracePt t="142115" x="6486525" y="3333750"/>
          <p14:tracePt t="142132" x="6486525" y="3424238"/>
          <p14:tracePt t="142149" x="6491288" y="3543300"/>
          <p14:tracePt t="142165" x="6519863" y="3605213"/>
          <p14:tracePt t="142182" x="6529388" y="3700463"/>
          <p14:tracePt t="142198" x="6538913" y="3867150"/>
          <p14:tracePt t="142215" x="6548438" y="4010025"/>
          <p14:tracePt t="142232" x="6548438" y="4100513"/>
          <p14:tracePt t="142248" x="6548438" y="4191000"/>
          <p14:tracePt t="142266" x="6548438" y="4229100"/>
          <p14:tracePt t="142282" x="6548438" y="4281488"/>
          <p14:tracePt t="142299" x="6548438" y="4367213"/>
          <p14:tracePt t="142315" x="6548438" y="4448175"/>
          <p14:tracePt t="142318" x="6548438" y="4467225"/>
          <p14:tracePt t="142332" x="6548438" y="4495800"/>
          <p14:tracePt t="142348" x="6548438" y="4552950"/>
          <p14:tracePt t="142365" x="6548438" y="4662488"/>
          <p14:tracePt t="142382" x="6538913" y="4743450"/>
          <p14:tracePt t="142398" x="6524625" y="4805363"/>
          <p14:tracePt t="142415" x="6510338" y="4862513"/>
          <p14:tracePt t="142432" x="6505575" y="4867275"/>
          <p14:tracePt t="142524" x="6500813" y="4876800"/>
          <p14:tracePt t="142536" x="6500813" y="4881563"/>
          <p14:tracePt t="142550" x="6486525" y="4886325"/>
          <p14:tracePt t="142557" x="6472238" y="4900613"/>
          <p14:tracePt t="142566" x="6467475" y="4905375"/>
          <p14:tracePt t="142581" x="6462713" y="4910138"/>
          <p14:tracePt t="142598" x="6457950" y="4914900"/>
          <p14:tracePt t="142615" x="6453188" y="4914900"/>
          <p14:tracePt t="142717" x="6438900" y="4914900"/>
          <p14:tracePt t="142725" x="6419850" y="4900613"/>
          <p14:tracePt t="142738" x="6400800" y="4867275"/>
          <p14:tracePt t="142749" x="6329363" y="4776788"/>
          <p14:tracePt t="142765" x="6262688" y="4638675"/>
          <p14:tracePt t="142782" x="6153150" y="4438650"/>
          <p14:tracePt t="142799" x="6076950" y="4219575"/>
          <p14:tracePt t="142815" x="6015038" y="3962400"/>
          <p14:tracePt t="142832" x="5972175" y="3757613"/>
          <p14:tracePt t="142848" x="5962650" y="3567113"/>
          <p14:tracePt t="142865" x="5962650" y="3424238"/>
          <p14:tracePt t="142882" x="5962650" y="3248025"/>
          <p14:tracePt t="142898" x="5962650" y="3067050"/>
          <p14:tracePt t="142901" x="5962650" y="3019425"/>
          <p14:tracePt t="142915" x="5962650" y="2952750"/>
          <p14:tracePt t="142932" x="5962650" y="2886075"/>
          <p14:tracePt t="142948" x="5962650" y="2824163"/>
          <p14:tracePt t="142965" x="5976938" y="2790825"/>
          <p14:tracePt t="142982" x="5981700" y="2771775"/>
          <p14:tracePt t="142999" x="5995988" y="2728913"/>
          <p14:tracePt t="143015" x="6015038" y="2667000"/>
          <p14:tracePt t="143032" x="6019800" y="2619375"/>
          <p14:tracePt t="143048" x="6048375" y="2576513"/>
          <p14:tracePt t="143065" x="6053138" y="2557463"/>
          <p14:tracePt t="143711" x="6062663" y="2557463"/>
          <p14:tracePt t="143722" x="6067425" y="2557463"/>
          <p14:tracePt t="143731" x="6076950" y="2557463"/>
          <p14:tracePt t="143748" x="6200775" y="2557463"/>
          <p14:tracePt t="143765" x="6415088" y="2557463"/>
          <p14:tracePt t="143782" x="6867525" y="2557463"/>
          <p14:tracePt t="143798" x="7362825" y="2557463"/>
          <p14:tracePt t="143816" x="7639050" y="2533650"/>
          <p14:tracePt t="143832" x="7758113" y="2514600"/>
          <p14:tracePt t="143848" x="7786688" y="2514600"/>
          <p14:tracePt t="143945" x="7791450" y="2514600"/>
          <p14:tracePt t="143948" x="7796213" y="2533650"/>
          <p14:tracePt t="143957" x="7805738" y="2571750"/>
          <p14:tracePt t="143965" x="7805738" y="2600325"/>
          <p14:tracePt t="143982" x="7834313" y="2752725"/>
          <p14:tracePt t="143998" x="7886700" y="3000375"/>
          <p14:tracePt t="144015" x="7991475" y="3367088"/>
          <p14:tracePt t="144032" x="8101013" y="3667125"/>
          <p14:tracePt t="144048" x="8205788" y="3967163"/>
          <p14:tracePt t="144065" x="8248650" y="4195763"/>
          <p14:tracePt t="144082" x="8248650" y="4371975"/>
          <p14:tracePt t="144098" x="8248650" y="4452938"/>
          <p14:tracePt t="144115" x="8239125" y="4505325"/>
          <p14:tracePt t="144132" x="8239125" y="4619625"/>
          <p14:tracePt t="144148" x="8243888" y="4691063"/>
          <p14:tracePt t="144165" x="8258175" y="4710113"/>
          <p14:tracePt t="144181" x="8262938" y="4714875"/>
          <p14:tracePt t="144997" x="8258175" y="4714875"/>
          <p14:tracePt t="145013" x="8243888" y="4714875"/>
          <p14:tracePt t="145021" x="8239125" y="4714875"/>
          <p14:tracePt t="145032" x="8220075" y="4714875"/>
          <p14:tracePt t="145048" x="8181975" y="4714875"/>
          <p14:tracePt t="145065" x="8101013" y="4714875"/>
          <p14:tracePt t="145082" x="8062913" y="4710113"/>
          <p14:tracePt t="145098" x="7977188" y="4667250"/>
          <p14:tracePt t="145115" x="7843838" y="4638675"/>
          <p14:tracePt t="145131" x="7691438" y="4619625"/>
          <p14:tracePt t="145148" x="7372350" y="4600575"/>
          <p14:tracePt t="145165" x="6953250" y="4572000"/>
          <p14:tracePt t="145181" x="6424613" y="4543425"/>
          <p14:tracePt t="145198" x="5700713" y="4543425"/>
          <p14:tracePt t="145215" x="4900613" y="4543425"/>
          <p14:tracePt t="145231" x="4224338" y="4552950"/>
          <p14:tracePt t="145249" x="3786188" y="4591050"/>
          <p14:tracePt t="145265" x="3552825" y="4624388"/>
          <p14:tracePt t="145281" x="3409950" y="4643438"/>
          <p14:tracePt t="145298" x="3314700" y="4662488"/>
          <p14:tracePt t="145314" x="3181350" y="4681538"/>
          <p14:tracePt t="145331" x="3076575" y="4691063"/>
          <p14:tracePt t="145348" x="2905125" y="4714875"/>
          <p14:tracePt t="145364" x="2771775" y="4743450"/>
          <p14:tracePt t="145381" x="2676525" y="4781550"/>
          <p14:tracePt t="145398" x="2600325" y="4814888"/>
          <p14:tracePt t="145414" x="2505075" y="4838700"/>
          <p14:tracePt t="145431" x="2405063" y="4886325"/>
          <p14:tracePt t="145448" x="2319338" y="4900613"/>
          <p14:tracePt t="145466" x="2257425" y="4924425"/>
          <p14:tracePt t="145486" x="2138363" y="4957763"/>
          <p14:tracePt t="145500" x="2090738" y="4976813"/>
          <p14:tracePt t="145515" x="2014538" y="5048250"/>
          <p14:tracePt t="145531" x="1885950" y="5124450"/>
          <p14:tracePt t="145535" x="1819275" y="5162550"/>
          <p14:tracePt t="145548" x="1719263" y="5210175"/>
          <p14:tracePt t="145565" x="1628775" y="5253038"/>
          <p14:tracePt t="145584" x="1547813" y="5276850"/>
          <p14:tracePt t="145598" x="1443038" y="5334000"/>
          <p14:tracePt t="145615" x="1319213" y="5419725"/>
          <p14:tracePt t="145632" x="1247775" y="5472113"/>
          <p14:tracePt t="145648" x="1190625" y="5529263"/>
          <p14:tracePt t="145665" x="1181100" y="5538788"/>
          <p14:tracePt t="145681" x="1162050" y="5553075"/>
          <p14:tracePt t="145698" x="1152525" y="5572125"/>
          <p14:tracePt t="145715" x="1123950" y="5576888"/>
          <p14:tracePt t="145732" x="1109663" y="5586413"/>
          <p14:tracePt t="145733" x="1104900" y="5586413"/>
          <p14:tracePt t="145870" x="1123950" y="5586413"/>
          <p14:tracePt t="145877" x="1162050" y="5586413"/>
          <p14:tracePt t="145885" x="1209675" y="5586413"/>
          <p14:tracePt t="145898" x="1276350" y="5586413"/>
          <p14:tracePt t="145914" x="1452563" y="5586413"/>
          <p14:tracePt t="145932" x="1619250" y="5586413"/>
          <p14:tracePt t="145948" x="1814513" y="5586413"/>
          <p14:tracePt t="146309" x="1833563" y="5586413"/>
          <p14:tracePt t="146319" x="1838325" y="5586413"/>
          <p14:tracePt t="146332" x="1847850" y="5586413"/>
          <p14:tracePt t="146357" x="1857375" y="5586413"/>
          <p14:tracePt t="146365" x="1862138" y="5581650"/>
          <p14:tracePt t="146381" x="1871663" y="5576888"/>
          <p14:tracePt t="146398" x="1890713" y="5567363"/>
          <p14:tracePt t="146415" x="1895475" y="5557838"/>
          <p14:tracePt t="146431" x="1914525" y="5553075"/>
          <p14:tracePt t="146527" x="1924050" y="5553075"/>
          <p14:tracePt t="146538" x="1928813" y="5553075"/>
          <p14:tracePt t="146548" x="1943100" y="5553075"/>
          <p14:tracePt t="146564" x="1966913" y="5553075"/>
          <p14:tracePt t="146581" x="1976438" y="5553075"/>
          <p14:tracePt t="146620" x="1981200" y="5548313"/>
          <p14:tracePt t="146631" x="2000250" y="5534025"/>
          <p14:tracePt t="146648" x="2009775" y="5524500"/>
          <p14:tracePt t="146665" x="2019300" y="5510213"/>
          <p14:tracePt t="146992" x="2019300" y="5519738"/>
          <p14:tracePt t="146998" x="2024063" y="5529263"/>
          <p14:tracePt t="147015" x="2043113" y="5572125"/>
          <p14:tracePt t="147031" x="2057400" y="5605463"/>
          <p14:tracePt t="147048" x="2071688" y="5657850"/>
          <p14:tracePt t="147065" x="2085975" y="5676900"/>
          <p14:tracePt t="147081" x="2095500" y="5700713"/>
          <p14:tracePt t="147098" x="2119313" y="5781675"/>
          <p14:tracePt t="147114" x="2128838" y="5829300"/>
          <p14:tracePt t="147132" x="2152650" y="5919788"/>
          <p14:tracePt t="147148" x="2157413" y="5934075"/>
          <p14:tracePt t="147165" x="2162175" y="5934075"/>
          <p14:tracePt t="147182" x="2166938" y="5943600"/>
          <p14:tracePt t="147238" x="2171700" y="5943600"/>
          <p14:tracePt t="147245" x="2185988" y="5943600"/>
          <p14:tracePt t="147253" x="2205038" y="5943600"/>
          <p14:tracePt t="147265" x="2243138" y="5953125"/>
          <p14:tracePt t="147281" x="2328863" y="5976938"/>
          <p14:tracePt t="147298" x="2433638" y="5986463"/>
          <p14:tracePt t="147315" x="2538413" y="5986463"/>
          <p14:tracePt t="147333" x="2638425" y="5995988"/>
          <p14:tracePt t="147348" x="2652713" y="5995988"/>
          <p14:tracePt t="147364" x="2695575" y="5995988"/>
          <p14:tracePt t="147381" x="2714625" y="5995988"/>
          <p14:tracePt t="147398" x="2728913" y="5976938"/>
          <p14:tracePt t="147414" x="2738438" y="5967413"/>
          <p14:tracePt t="147431" x="2743200" y="5953125"/>
          <p14:tracePt t="147448" x="2743200" y="5934075"/>
          <p14:tracePt t="147464" x="2743200" y="5929313"/>
          <p14:tracePt t="147481" x="2743200" y="5910263"/>
          <p14:tracePt t="147498" x="2705100" y="5876925"/>
          <p14:tracePt t="147515" x="2619375" y="5829300"/>
          <p14:tracePt t="147531" x="2495550" y="5795963"/>
          <p14:tracePt t="147548" x="2352675" y="5757863"/>
          <p14:tracePt t="147564" x="2224088" y="5729288"/>
          <p14:tracePt t="147581" x="2181225" y="5729288"/>
          <p14:tracePt t="147598" x="2124075" y="5729288"/>
          <p14:tracePt t="147614" x="2085975" y="5753100"/>
          <p14:tracePt t="147631" x="2052638" y="5772150"/>
          <p14:tracePt t="147648" x="2019300" y="5805488"/>
          <p14:tracePt t="147665" x="2005013" y="5838825"/>
          <p14:tracePt t="147681" x="2000250" y="5862638"/>
          <p14:tracePt t="147698" x="1985963" y="5891213"/>
          <p14:tracePt t="147714" x="1971675" y="5915025"/>
          <p14:tracePt t="147732" x="1957388" y="5967413"/>
          <p14:tracePt t="147748" x="1933575" y="6086475"/>
          <p14:tracePt t="147764" x="1924050" y="6181725"/>
          <p14:tracePt t="147781" x="1924050" y="6238875"/>
          <p14:tracePt t="147798" x="1924050" y="6262688"/>
          <p14:tracePt t="147831" x="1943100" y="6267450"/>
          <p14:tracePt t="147848" x="1976438" y="6267450"/>
          <p14:tracePt t="147864" x="2105025" y="6267450"/>
          <p14:tracePt t="147881" x="2271713" y="6267450"/>
          <p14:tracePt t="147898" x="2400300" y="6267450"/>
          <p14:tracePt t="147901" x="2447925" y="6267450"/>
          <p14:tracePt t="147915" x="2481263" y="6267450"/>
          <p14:tracePt t="147931" x="2505075" y="6238875"/>
          <p14:tracePt t="147948" x="2519363" y="6219825"/>
          <p14:tracePt t="147964" x="2543175" y="6181725"/>
          <p14:tracePt t="148083" x="2214563" y="5824538"/>
          <p14:tracePt t="148086" x="2138363" y="5815013"/>
          <p14:tracePt t="148098" x="2057400" y="5805488"/>
          <p14:tracePt t="148115" x="1905000" y="5786438"/>
          <p14:tracePt t="148131" x="1795463" y="5786438"/>
          <p14:tracePt t="148148" x="1752600" y="5786438"/>
          <p14:tracePt t="148164" x="1733550" y="5795963"/>
          <p14:tracePt t="148181" x="1719263" y="5829300"/>
          <p14:tracePt t="148198" x="1704975" y="5872163"/>
          <p14:tracePt t="148214" x="1685925" y="5900738"/>
          <p14:tracePt t="148231" x="1671638" y="5948363"/>
          <p14:tracePt t="148248" x="1671638" y="6015038"/>
          <p14:tracePt t="148264" x="1671638" y="6072188"/>
          <p14:tracePt t="148281" x="1671638" y="6115050"/>
          <p14:tracePt t="148298" x="1685925" y="6124575"/>
          <p14:tracePt t="148314" x="1714500" y="6172200"/>
          <p14:tracePt t="148331" x="1757363" y="6186488"/>
          <p14:tracePt t="148348" x="1781175" y="6196013"/>
          <p14:tracePt t="148365" x="1819275" y="6205538"/>
          <p14:tracePt t="148382" x="1852613" y="6205538"/>
          <p14:tracePt t="148398" x="1895475" y="6186488"/>
          <p14:tracePt t="148414" x="1938338" y="6157913"/>
          <p14:tracePt t="148431" x="1976438" y="6129338"/>
          <p14:tracePt t="148448" x="2000250" y="6110288"/>
          <p14:tracePt t="148465" x="2028825" y="6081713"/>
          <p14:tracePt t="148481" x="2057400" y="6062663"/>
          <p14:tracePt t="148498" x="2076450" y="6043613"/>
          <p14:tracePt t="148514" x="2105025" y="5995988"/>
          <p14:tracePt t="148531" x="2105025" y="5962650"/>
          <p14:tracePt t="148548" x="2109788" y="5905500"/>
          <p14:tracePt t="148565" x="2109788" y="5815013"/>
          <p14:tracePt t="148581" x="2095500" y="5795963"/>
          <p14:tracePt t="148598" x="2057400" y="5786438"/>
          <p14:tracePt t="148614" x="1966913" y="5786438"/>
          <p14:tracePt t="148631" x="1852613" y="5786438"/>
          <p14:tracePt t="148648" x="1671638" y="5776913"/>
          <p14:tracePt t="148664" x="1504950" y="5743575"/>
          <p14:tracePt t="148681" x="1385888" y="5743575"/>
          <p14:tracePt t="148698" x="1347788" y="5781675"/>
          <p14:tracePt t="148714" x="1352550" y="5862638"/>
          <p14:tracePt t="148731" x="1409700" y="5995988"/>
          <p14:tracePt t="148748" x="1457325" y="6105525"/>
          <p14:tracePt t="148765" x="1585913" y="6281738"/>
          <p14:tracePt t="148781" x="1662113" y="6357938"/>
          <p14:tracePt t="148798" x="1747838" y="6400800"/>
          <p14:tracePt t="148815" x="1833563" y="6419850"/>
          <p14:tracePt t="148831" x="1881188" y="6419850"/>
          <p14:tracePt t="148848" x="1905000" y="6419850"/>
          <p14:tracePt t="148864" x="1943100" y="6419850"/>
          <p14:tracePt t="148881" x="1985963" y="6419850"/>
          <p14:tracePt t="148900" x="2038350" y="6419850"/>
          <p14:tracePt t="148907" x="2047875" y="6419850"/>
          <p14:tracePt t="148929" x="2105025" y="6400800"/>
          <p14:tracePt t="148942" x="2119313" y="6386513"/>
          <p14:tracePt t="148948" x="2124075" y="6376988"/>
          <p14:tracePt t="148964" x="2133600" y="6334125"/>
          <p14:tracePt t="148981" x="2133600" y="6291263"/>
          <p14:tracePt t="148998" x="2133600" y="6243638"/>
          <p14:tracePt t="149014" x="2128838" y="6210300"/>
          <p14:tracePt t="149031" x="2100263" y="6162675"/>
          <p14:tracePt t="149048" x="2076450" y="6119813"/>
          <p14:tracePt t="149064" x="2052638" y="6091238"/>
          <p14:tracePt t="149083" x="2028825" y="6057900"/>
          <p14:tracePt t="149127" x="2024063" y="6057900"/>
          <p14:tracePt t="149133" x="2024063" y="6072188"/>
          <p14:tracePt t="149148" x="2024063" y="6086475"/>
          <p14:tracePt t="149164" x="2024063" y="6191250"/>
          <p14:tracePt t="149181" x="2076450" y="6315075"/>
          <p14:tracePt t="149198" x="2152650" y="6415088"/>
          <p14:tracePt t="149214" x="2200275" y="6481763"/>
          <p14:tracePt t="149231" x="2243138" y="6505575"/>
          <p14:tracePt t="149301" x="2295525" y="6462713"/>
          <p14:tracePt t="149317" x="2295525" y="6438900"/>
          <p14:tracePt t="149331" x="2295525" y="6415088"/>
          <p14:tracePt t="149348" x="2295525" y="6348413"/>
          <p14:tracePt t="149365" x="2262188" y="6219825"/>
          <p14:tracePt t="149382" x="2238375" y="6176963"/>
          <p14:tracePt t="149398" x="2224088" y="6162675"/>
          <p14:tracePt t="150005" x="2219325" y="6162675"/>
          <p14:tracePt t="150213" x="2219325" y="6176963"/>
          <p14:tracePt t="150221" x="2228850" y="6176963"/>
          <p14:tracePt t="150231" x="2243138" y="6181725"/>
          <p14:tracePt t="150247" x="2333625" y="6186488"/>
          <p14:tracePt t="150264" x="2514600" y="6200775"/>
          <p14:tracePt t="150281" x="2928938" y="6200775"/>
          <p14:tracePt t="150297" x="3419475" y="6200775"/>
          <p14:tracePt t="150314" x="3786188" y="6200775"/>
          <p14:tracePt t="150331" x="3895725" y="6167438"/>
          <p14:tracePt t="150347" x="3905250" y="6157913"/>
          <p14:tracePt t="150391" x="3919538" y="6143625"/>
          <p14:tracePt t="150439" x="3919538" y="6138863"/>
          <p14:tracePt t="150444" x="3924300" y="6138863"/>
          <p14:tracePt t="150454" x="3924300" y="6124575"/>
          <p14:tracePt t="150465" x="3924300" y="6105525"/>
          <p14:tracePt t="150481" x="3933825" y="6086475"/>
          <p14:tracePt t="150498" x="3943350" y="6057900"/>
          <p14:tracePt t="150514" x="3943350" y="6043613"/>
          <p14:tracePt t="150531" x="3943350" y="6005513"/>
          <p14:tracePt t="150547" x="3943350" y="5976938"/>
          <p14:tracePt t="150564" x="3943350" y="5967413"/>
          <p14:tracePt t="150581" x="3943350" y="5943600"/>
          <p14:tracePt t="150598" x="3943350" y="5924550"/>
          <p14:tracePt t="150614" x="3943350" y="5919788"/>
          <p14:tracePt t="150693" x="3943350" y="5915025"/>
          <p14:tracePt t="150701" x="3943350" y="5910263"/>
          <p14:tracePt t="150709" x="3938588" y="5895975"/>
          <p14:tracePt t="150719" x="3929063" y="5881688"/>
          <p14:tracePt t="150733" x="3924300" y="5872163"/>
          <p14:tracePt t="150749" x="3919538" y="5867400"/>
          <p14:tracePt t="150764" x="3871913" y="5834063"/>
          <p14:tracePt t="150781" x="3810000" y="5800725"/>
          <p14:tracePt t="150798" x="3724275" y="5767388"/>
          <p14:tracePt t="150814" x="3657600" y="5762625"/>
          <p14:tracePt t="150831" x="3586163" y="5753100"/>
          <p14:tracePt t="150848" x="3552825" y="5753100"/>
          <p14:tracePt t="150864" x="3543300" y="5753100"/>
          <p14:tracePt t="150881" x="3533775" y="5753100"/>
          <p14:tracePt t="150898" x="3519488" y="5753100"/>
          <p14:tracePt t="150900" x="3509963" y="5753100"/>
          <p14:tracePt t="150914" x="3495675" y="5753100"/>
          <p14:tracePt t="150931" x="3452813" y="5795963"/>
          <p14:tracePt t="150948" x="3390900" y="5867400"/>
          <p14:tracePt t="150964" x="3362325" y="5938838"/>
          <p14:tracePt t="150981" x="3357563" y="5953125"/>
          <p14:tracePt t="150998" x="3352800" y="5981700"/>
          <p14:tracePt t="151014" x="3343275" y="6029325"/>
          <p14:tracePt t="151031" x="3343275" y="6100763"/>
          <p14:tracePt t="151048" x="3343275" y="6200775"/>
          <p14:tracePt t="151064" x="3343275" y="6257925"/>
          <p14:tracePt t="151081" x="3343275" y="6296025"/>
          <p14:tracePt t="151097" x="3352800" y="6315075"/>
          <p14:tracePt t="151114" x="3357563" y="6319838"/>
          <p14:tracePt t="151132" x="3362325" y="6319838"/>
          <p14:tracePt t="151150" x="3386138" y="6319838"/>
          <p14:tracePt t="151165" x="3457575" y="6329363"/>
          <p14:tracePt t="151181" x="3576638" y="6343650"/>
          <p14:tracePt t="151197" x="3681413" y="6362700"/>
          <p14:tracePt t="151214" x="3790950" y="6381750"/>
          <p14:tracePt t="151231" x="3867150" y="6381750"/>
          <p14:tracePt t="151248" x="3924300" y="6381750"/>
          <p14:tracePt t="151264" x="3957638" y="6381750"/>
          <p14:tracePt t="151281" x="4000500" y="6372225"/>
          <p14:tracePt t="151298" x="4062413" y="6348413"/>
          <p14:tracePt t="151315" x="4124325" y="6319838"/>
          <p14:tracePt t="151331" x="4210050" y="6286500"/>
          <p14:tracePt t="151348" x="4271963" y="6229350"/>
          <p14:tracePt t="151364" x="4333875" y="6167438"/>
          <p14:tracePt t="151381" x="4386263" y="6134100"/>
          <p14:tracePt t="151397" x="4405313" y="6100763"/>
          <p14:tracePt t="151414" x="4462463" y="6019800"/>
          <p14:tracePt t="151431" x="4495800" y="5948363"/>
          <p14:tracePt t="151448" x="4510088" y="5886450"/>
          <p14:tracePt t="151464" x="4510088" y="5843588"/>
          <p14:tracePt t="151481" x="4510088" y="5834063"/>
          <p14:tracePt t="151497" x="4510088" y="5810250"/>
          <p14:tracePt t="151514" x="4510088" y="5762625"/>
          <p14:tracePt t="151531" x="4491038" y="5724525"/>
          <p14:tracePt t="151548" x="4452938" y="5676900"/>
          <p14:tracePt t="151564" x="4433888" y="5672138"/>
          <p14:tracePt t="151581" x="4381500" y="5672138"/>
          <p14:tracePt t="151597" x="4305300" y="5662613"/>
          <p14:tracePt t="151614" x="4186238" y="5643563"/>
          <p14:tracePt t="151631" x="4076700" y="5624513"/>
          <p14:tracePt t="151647" x="3971925" y="5610225"/>
          <p14:tracePt t="151664" x="3867150" y="5591175"/>
          <p14:tracePt t="151681" x="3781425" y="5572125"/>
          <p14:tracePt t="151697" x="3705225" y="5572125"/>
          <p14:tracePt t="151714" x="3638550" y="5572125"/>
          <p14:tracePt t="151731" x="3590925" y="5572125"/>
          <p14:tracePt t="151747" x="3529013" y="5581650"/>
          <p14:tracePt t="151764" x="3452813" y="5610225"/>
          <p14:tracePt t="151781" x="3390900" y="5676900"/>
          <p14:tracePt t="151798" x="3338513" y="5781675"/>
          <p14:tracePt t="151815" x="3295650" y="5867400"/>
          <p14:tracePt t="151831" x="3271838" y="5953125"/>
          <p14:tracePt t="151847" x="3262313" y="6000750"/>
          <p14:tracePt t="151864" x="3262313" y="6057900"/>
          <p14:tracePt t="151881" x="3262313" y="6157913"/>
          <p14:tracePt t="151897" x="3319463" y="6238875"/>
          <p14:tracePt t="151900" x="3343275" y="6272213"/>
          <p14:tracePt t="151914" x="3381375" y="6315075"/>
          <p14:tracePt t="151931" x="3452813" y="6386513"/>
          <p14:tracePt t="151947" x="3486150" y="6410325"/>
          <p14:tracePt t="151964" x="3538538" y="6429375"/>
          <p14:tracePt t="151981" x="3590925" y="6429375"/>
          <p14:tracePt t="151999" x="3657600" y="6429375"/>
          <p14:tracePt t="152014" x="3786188" y="6429375"/>
          <p14:tracePt t="152031" x="3938588" y="6429375"/>
          <p14:tracePt t="152048" x="4090988" y="6429375"/>
          <p14:tracePt t="152064" x="4229100" y="6429375"/>
          <p14:tracePt t="152081" x="4295775" y="6429375"/>
          <p14:tracePt t="152097" x="4362450" y="6429375"/>
          <p14:tracePt t="152114" x="4433888" y="6429375"/>
          <p14:tracePt t="152131" x="4476750" y="6419850"/>
          <p14:tracePt t="152147" x="4500563" y="6405563"/>
          <p14:tracePt t="152164" x="4505325" y="6400800"/>
          <p14:tracePt t="152181" x="4519613" y="6391275"/>
          <p14:tracePt t="152197" x="4529138" y="6362700"/>
          <p14:tracePt t="152214" x="4529138" y="6329363"/>
          <p14:tracePt t="152231" x="4529138" y="6305550"/>
          <p14:tracePt t="152247" x="4538663" y="6291263"/>
          <p14:tracePt t="152264" x="4538663" y="6267450"/>
          <p14:tracePt t="152281" x="4538663" y="6257925"/>
          <p14:tracePt t="152309" x="4538663" y="6253163"/>
          <p14:tracePt t="152764" x="4538663" y="6248400"/>
          <p14:tracePt t="152781" x="4524375" y="6248400"/>
          <p14:tracePt t="152789" x="4514850" y="6248400"/>
          <p14:tracePt t="152799" x="4481513" y="6243638"/>
          <p14:tracePt t="152814" x="4410075" y="6219825"/>
          <p14:tracePt t="152831" x="4329113" y="6200775"/>
          <p14:tracePt t="152848" x="4224338" y="6191250"/>
          <p14:tracePt t="152864" x="4157663" y="6191250"/>
          <p14:tracePt t="152881" x="4114800" y="6191250"/>
          <p14:tracePt t="152897" x="4100513" y="6186488"/>
          <p14:tracePt t="152900" x="4081463" y="6186488"/>
          <p14:tracePt t="152914" x="4067175" y="6181725"/>
          <p14:tracePt t="152931" x="4033838" y="6157913"/>
          <p14:tracePt t="152948" x="4000500" y="6143625"/>
          <p14:tracePt t="152964" x="3952875" y="6138863"/>
          <p14:tracePt t="152980" x="3919538" y="6110288"/>
          <p14:tracePt t="152997" x="3900488" y="6100763"/>
          <p14:tracePt t="153014" x="3876675" y="6100763"/>
          <p14:tracePt t="153031" x="3852863" y="6086475"/>
          <p14:tracePt t="153048" x="3833813" y="6081713"/>
          <p14:tracePt t="153064" x="3800475" y="6076950"/>
          <p14:tracePt t="153081" x="3786188" y="6076950"/>
          <p14:tracePt t="153101" x="3781425" y="6076950"/>
          <p14:tracePt t="153114" x="3771900" y="6096000"/>
          <p14:tracePt t="153131" x="3762375" y="6176963"/>
          <p14:tracePt t="153148" x="3762375" y="6353175"/>
          <p14:tracePt t="153164" x="3776663" y="6562725"/>
          <p14:tracePt t="153181" x="3795713" y="6624638"/>
          <p14:tracePt t="153198" x="3795713" y="6629400"/>
          <p14:tracePt t="153261" x="3795713" y="6624638"/>
          <p14:tracePt t="153269" x="3795713" y="6619875"/>
          <p14:tracePt t="153281" x="3800475" y="6619875"/>
          <p14:tracePt t="153297" x="3800475" y="6610350"/>
          <p14:tracePt t="153314" x="3805238" y="6591300"/>
          <p14:tracePt t="153330" x="3810000" y="6543675"/>
          <p14:tracePt t="153347" x="3810000" y="6434138"/>
          <p14:tracePt t="153364" x="3819525" y="6286500"/>
          <p14:tracePt t="153381" x="3819525" y="6238875"/>
          <p14:tracePt t="153397" x="3819525" y="6205538"/>
          <p14:tracePt t="153414" x="3819525" y="6196013"/>
          <p14:tracePt t="153430" x="3819525" y="6191250"/>
          <p14:tracePt t="153485" x="3814763" y="6191250"/>
          <p14:tracePt t="153492" x="3814763" y="6205538"/>
          <p14:tracePt t="153503" x="3800475" y="6238875"/>
          <p14:tracePt t="153514" x="3800475" y="6300788"/>
          <p14:tracePt t="153531" x="3790950" y="6391275"/>
          <p14:tracePt t="153547" x="3790950" y="6400800"/>
          <p14:tracePt t="153564" x="3786188" y="6443663"/>
          <p14:tracePt t="153670" x="3786188" y="6438900"/>
          <p14:tracePt t="153678" x="3786188" y="6424613"/>
          <p14:tracePt t="153685" x="3786188" y="6419850"/>
          <p14:tracePt t="153697" x="3786188" y="6415088"/>
          <p14:tracePt t="153714" x="3786188" y="6396038"/>
          <p14:tracePt t="153820" x="3786188" y="6391275"/>
          <p14:tracePt t="153830" x="3786188" y="6386513"/>
          <p14:tracePt t="153836" x="3786188" y="6381750"/>
          <p14:tracePt t="153847" x="3786188" y="6376988"/>
          <p14:tracePt t="153864" x="3786188" y="6367463"/>
          <p14:tracePt t="153881" x="3786188" y="6353175"/>
          <p14:tracePt t="154045" x="3786188" y="6338888"/>
          <p14:tracePt t="154136" x="3786188" y="6334125"/>
          <p14:tracePt t="154157" x="3786188" y="6329363"/>
          <p14:tracePt t="154847" x="3786188" y="6324600"/>
          <p14:tracePt t="155004" x="3790950" y="6324600"/>
          <p14:tracePt t="155013" x="3795713" y="6324600"/>
          <p14:tracePt t="155021" x="3800475" y="6329363"/>
          <p14:tracePt t="155030" x="3805238" y="6329363"/>
          <p14:tracePt t="155047" x="3857625" y="6362700"/>
          <p14:tracePt t="155064" x="3962400" y="6381750"/>
          <p14:tracePt t="155080" x="4105275" y="6381750"/>
          <p14:tracePt t="155097" x="4281488" y="6381750"/>
          <p14:tracePt t="155114" x="4495800" y="6381750"/>
          <p14:tracePt t="155131" x="4681538" y="6324600"/>
          <p14:tracePt t="155147" x="4757738" y="6253163"/>
          <p14:tracePt t="155164" x="4786313" y="6215063"/>
          <p14:tracePt t="155181" x="4791075" y="6181725"/>
          <p14:tracePt t="155198" x="4819650" y="6153150"/>
          <p14:tracePt t="155214" x="4819650" y="6096000"/>
          <p14:tracePt t="155231" x="4824413" y="6034088"/>
          <p14:tracePt t="155247" x="4824413" y="5986463"/>
          <p14:tracePt t="155264" x="4824413" y="5948363"/>
          <p14:tracePt t="155281" x="4814888" y="5905500"/>
          <p14:tracePt t="155297" x="4791075" y="5867400"/>
          <p14:tracePt t="155314" x="4776788" y="5848350"/>
          <p14:tracePt t="155330" x="4752975" y="5834063"/>
          <p14:tracePt t="155347" x="4738688" y="5829300"/>
          <p14:tracePt t="155364" x="4710113" y="5829300"/>
          <p14:tracePt t="155381" x="4619625" y="5815013"/>
          <p14:tracePt t="155397" x="4524375" y="5805488"/>
          <p14:tracePt t="155414" x="4452938" y="5781675"/>
          <p14:tracePt t="155430" x="4371975" y="5762625"/>
          <p14:tracePt t="155447" x="4319588" y="5757863"/>
          <p14:tracePt t="155464" x="4300538" y="5748338"/>
          <p14:tracePt t="155480" x="4295775" y="5748338"/>
          <p14:tracePt t="155497" x="4286250" y="5748338"/>
          <p14:tracePt t="155514" x="4257675" y="5795963"/>
          <p14:tracePt t="155530" x="4210050" y="5895975"/>
          <p14:tracePt t="155547" x="4205288" y="5976938"/>
          <p14:tracePt t="155564" x="4195763" y="6034088"/>
          <p14:tracePt t="155580" x="4195763" y="6096000"/>
          <p14:tracePt t="155597" x="4195763" y="6105525"/>
          <p14:tracePt t="155647" x="4195763" y="6115050"/>
          <p14:tracePt t="155653" x="4195763" y="6124575"/>
          <p14:tracePt t="155664" x="4195763" y="6129338"/>
          <p14:tracePt t="155681" x="4229100" y="6162675"/>
          <p14:tracePt t="155697" x="4291013" y="6200775"/>
          <p14:tracePt t="155714" x="4343400" y="6224588"/>
          <p14:tracePt t="155730" x="4367213" y="6224588"/>
          <p14:tracePt t="155747" x="4400550" y="6224588"/>
          <p14:tracePt t="155764" x="4448175" y="6205538"/>
          <p14:tracePt t="155780" x="4514850" y="6167438"/>
          <p14:tracePt t="155797" x="4543425" y="6129338"/>
          <p14:tracePt t="155814" x="4552950" y="6081713"/>
          <p14:tracePt t="155830" x="4567238" y="6010275"/>
          <p14:tracePt t="155847" x="4576763" y="5967413"/>
          <p14:tracePt t="155864" x="4576763" y="5905500"/>
          <p14:tracePt t="155880" x="4576763" y="5848350"/>
          <p14:tracePt t="155898" x="4552950" y="5815013"/>
          <p14:tracePt t="155901" x="4538663" y="5791200"/>
          <p14:tracePt t="155914" x="4529138" y="5772150"/>
          <p14:tracePt t="155930" x="4505325" y="5757863"/>
          <p14:tracePt t="156084" x="4491038" y="5757863"/>
          <p14:tracePt t="156095" x="4486275" y="5757863"/>
          <p14:tracePt t="156102" x="4481513" y="5757863"/>
          <p14:tracePt t="156114" x="4462463" y="5767388"/>
          <p14:tracePt t="156130" x="4424363" y="5819775"/>
          <p14:tracePt t="156147" x="4371975" y="5905500"/>
          <p14:tracePt t="156164" x="4362450" y="5915025"/>
          <p14:tracePt t="156180" x="4348163" y="6015038"/>
          <p14:tracePt t="156197" x="4348163" y="6062663"/>
          <p14:tracePt t="156214" x="4348163" y="6119813"/>
          <p14:tracePt t="156230" x="4371975" y="6148388"/>
          <p14:tracePt t="156247" x="4391025" y="6157913"/>
          <p14:tracePt t="156264" x="4424363" y="6172200"/>
          <p14:tracePt t="156280" x="4457700" y="6176963"/>
          <p14:tracePt t="156297" x="4467225" y="6176963"/>
          <p14:tracePt t="156314" x="4471988" y="6176963"/>
          <p14:tracePt t="156349" x="4476750" y="6176963"/>
          <p14:tracePt t="156437" x="4481513" y="6176963"/>
          <p14:tracePt t="156444" x="4486275" y="6176963"/>
          <p14:tracePt t="156453" x="4495800" y="6176963"/>
          <p14:tracePt t="157062" x="4500563" y="6176963"/>
          <p14:tracePt t="157325" x="4505325" y="6176963"/>
          <p14:tracePt t="157397" x="4510088" y="6176963"/>
          <p14:tracePt t="157541" x="4510088" y="6172200"/>
          <p14:tracePt t="157550" x="4510088" y="6167438"/>
          <p14:tracePt t="157556" x="4510088" y="6162675"/>
          <p14:tracePt t="157566" x="4514850" y="6148388"/>
          <p14:tracePt t="157781" x="4514850" y="6143625"/>
          <p14:tracePt t="158101" x="4519613" y="6143625"/>
          <p14:tracePt t="158117" x="4529138" y="6143625"/>
          <p14:tracePt t="158126" x="4538663" y="6148388"/>
          <p14:tracePt t="158133" x="4552950" y="6157913"/>
          <p14:tracePt t="158148" x="4605338" y="6172200"/>
          <p14:tracePt t="158163" x="4643438" y="6181725"/>
          <p14:tracePt t="158180" x="4733925" y="6181725"/>
          <p14:tracePt t="158181" x="4814888" y="6210300"/>
          <p14:tracePt t="158197" x="4929188" y="6210300"/>
          <p14:tracePt t="158214" x="5095875" y="6219825"/>
          <p14:tracePt t="158230" x="5191125" y="6219825"/>
          <p14:tracePt t="158247" x="5238750" y="6219825"/>
          <p14:tracePt t="158264" x="5262563" y="6215063"/>
          <p14:tracePt t="158280" x="5272088" y="6200775"/>
          <p14:tracePt t="158297" x="5300663" y="6196013"/>
          <p14:tracePt t="158313" x="5329238" y="6191250"/>
          <p14:tracePt t="158330" x="5362575" y="6167438"/>
          <p14:tracePt t="158347" x="5405438" y="6143625"/>
          <p14:tracePt t="158363" x="5500688" y="6091238"/>
          <p14:tracePt t="158380" x="5634038" y="6010275"/>
          <p14:tracePt t="158397" x="5729288" y="5953125"/>
          <p14:tracePt t="158414" x="5781675" y="5915025"/>
          <p14:tracePt t="158430" x="5838825" y="5867400"/>
          <p14:tracePt t="158447" x="5857875" y="5848350"/>
          <p14:tracePt t="158463" x="5876925" y="5819775"/>
          <p14:tracePt t="158480" x="5876925" y="5781675"/>
          <p14:tracePt t="158497" x="5876925" y="5729288"/>
          <p14:tracePt t="158514" x="5876925" y="5715000"/>
          <p14:tracePt t="158530" x="5876925" y="5681663"/>
          <p14:tracePt t="158547" x="5876925" y="5672138"/>
          <p14:tracePt t="158564" x="5862638" y="5634038"/>
          <p14:tracePt t="158580" x="5829300" y="5586413"/>
          <p14:tracePt t="158597" x="5805488" y="5572125"/>
          <p14:tracePt t="158614" x="5757863" y="5534025"/>
          <p14:tracePt t="158630" x="5734050" y="5529263"/>
          <p14:tracePt t="158647" x="5681663" y="5529263"/>
          <p14:tracePt t="158664" x="5614988" y="5529263"/>
          <p14:tracePt t="158682" x="5548313" y="5529263"/>
          <p14:tracePt t="158698" x="5500688" y="5529263"/>
          <p14:tracePt t="158713" x="5443538" y="5529263"/>
          <p14:tracePt t="158730" x="5419725" y="5529263"/>
          <p14:tracePt t="158746" x="5395913" y="5529263"/>
          <p14:tracePt t="158763" x="5362575" y="5529263"/>
          <p14:tracePt t="158780" x="5272088" y="5534025"/>
          <p14:tracePt t="158797" x="5186363" y="5576888"/>
          <p14:tracePt t="158813" x="5114925" y="5629275"/>
          <p14:tracePt t="158830" x="5043488" y="5705475"/>
          <p14:tracePt t="158847" x="4986338" y="5772150"/>
          <p14:tracePt t="158864" x="4957763" y="5848350"/>
          <p14:tracePt t="158880" x="4957763" y="5953125"/>
          <p14:tracePt t="158896" x="4957763" y="6010275"/>
          <p14:tracePt t="158913" x="4991100" y="6134100"/>
          <p14:tracePt t="158930" x="5067300" y="6257925"/>
          <p14:tracePt t="158947" x="5143500" y="6362700"/>
          <p14:tracePt t="158964" x="5205413" y="6410325"/>
          <p14:tracePt t="158964" x="5229225" y="6443663"/>
          <p14:tracePt t="158980" x="5238750" y="6448425"/>
          <p14:tracePt t="159013" x="5243513" y="6448425"/>
          <p14:tracePt t="159020" x="5253038" y="6448425"/>
          <p14:tracePt t="159030" x="5262563" y="6448425"/>
          <p14:tracePt t="159046" x="5334000" y="6429375"/>
          <p14:tracePt t="159063" x="5400675" y="6415088"/>
          <p14:tracePt t="159080" x="5505450" y="6405563"/>
          <p14:tracePt t="159097" x="5600700" y="6405563"/>
          <p14:tracePt t="159113" x="5648325" y="6405563"/>
          <p14:tracePt t="159130" x="5653088" y="6405563"/>
          <p14:tracePt t="159148" x="5657850" y="6400800"/>
          <p14:tracePt t="159163" x="5672138" y="6396038"/>
          <p14:tracePt t="159180" x="5676900" y="6362700"/>
          <p14:tracePt t="159197" x="5695950" y="6296025"/>
          <p14:tracePt t="159214" x="5695950" y="6281738"/>
          <p14:tracePt t="159231" x="5695950" y="6234113"/>
          <p14:tracePt t="159247" x="5695950" y="6215063"/>
          <p14:tracePt t="159263" x="5695950" y="6181725"/>
          <p14:tracePt t="159280" x="5681663" y="6157913"/>
          <p14:tracePt t="159297" x="5676900" y="6138863"/>
          <p14:tracePt t="159313" x="5662613" y="6129338"/>
          <p14:tracePt t="159330" x="5638800" y="6115050"/>
          <p14:tracePt t="159347" x="5591175" y="6096000"/>
          <p14:tracePt t="159363" x="5529263" y="6053138"/>
          <p14:tracePt t="159364" x="5457825" y="6015038"/>
          <p14:tracePt t="159380" x="5372100" y="5981700"/>
          <p14:tracePt t="159397" x="5300663" y="5957888"/>
          <p14:tracePt t="159413" x="5257800" y="5919788"/>
          <p14:tracePt t="159430" x="5229225" y="5915025"/>
          <p14:tracePt t="159447" x="5214938" y="5910263"/>
          <p14:tracePt t="159463" x="5195888" y="5910263"/>
          <p14:tracePt t="159480" x="5172075" y="5910263"/>
          <p14:tracePt t="159497" x="5153025" y="5910263"/>
          <p14:tracePt t="159514" x="5138738" y="5910263"/>
          <p14:tracePt t="159829" x="5138738" y="5905500"/>
          <p14:tracePt t="159837" x="5138738" y="5900738"/>
          <p14:tracePt t="159848" x="5157788" y="5872163"/>
          <p14:tracePt t="159863" x="5200650" y="5857875"/>
          <p14:tracePt t="159880" x="5229225" y="5838825"/>
          <p14:tracePt t="159897" x="5238750" y="5824538"/>
          <p14:tracePt t="194248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9F2F004D-DCC2-468C-8FF8-13CB12C4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嵌入式微处理器的特点</a:t>
            </a:r>
          </a:p>
        </p:txBody>
      </p:sp>
      <p:sp>
        <p:nvSpPr>
          <p:cNvPr id="33794" name="AutoShape 3">
            <a:hlinkClick r:id="rId5" action="ppaction://hlinksldjump"/>
            <a:extLst>
              <a:ext uri="{FF2B5EF4-FFF2-40B4-BE49-F238E27FC236}">
                <a16:creationId xmlns:a16="http://schemas.microsoft.com/office/drawing/2014/main" id="{5437A7F8-50AA-414E-AC7A-0BC37D4C7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0"/>
            <a:ext cx="2286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体系结构</a:t>
            </a:r>
          </a:p>
        </p:txBody>
      </p:sp>
      <p:sp>
        <p:nvSpPr>
          <p:cNvPr id="33795" name="AutoShape 4">
            <a:hlinkClick r:id="rId6" action="ppaction://hlinksldjump"/>
            <a:extLst>
              <a:ext uri="{FF2B5EF4-FFF2-40B4-BE49-F238E27FC236}">
                <a16:creationId xmlns:a16="http://schemas.microsoft.com/office/drawing/2014/main" id="{B1B3AA33-0C10-4073-96E2-D0D9E2CF8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124200"/>
            <a:ext cx="2286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指令集</a:t>
            </a:r>
          </a:p>
        </p:txBody>
      </p:sp>
      <p:sp>
        <p:nvSpPr>
          <p:cNvPr id="33796" name="AutoShape 5">
            <a:hlinkClick r:id="rId7" action="ppaction://hlinksldjump"/>
            <a:extLst>
              <a:ext uri="{FF2B5EF4-FFF2-40B4-BE49-F238E27FC236}">
                <a16:creationId xmlns:a16="http://schemas.microsoft.com/office/drawing/2014/main" id="{C425714F-6427-41B4-AD8B-892657B6E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962400"/>
            <a:ext cx="2286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性能</a:t>
            </a:r>
          </a:p>
        </p:txBody>
      </p:sp>
      <p:sp>
        <p:nvSpPr>
          <p:cNvPr id="33797" name="AutoShape 6">
            <a:hlinkClick r:id="" action="ppaction://noaction"/>
            <a:extLst>
              <a:ext uri="{FF2B5EF4-FFF2-40B4-BE49-F238E27FC236}">
                <a16:creationId xmlns:a16="http://schemas.microsoft.com/office/drawing/2014/main" id="{11C1A8B9-0D90-451F-AAD2-ECEE433F9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800600"/>
            <a:ext cx="2286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功耗和管理</a:t>
            </a:r>
          </a:p>
        </p:txBody>
      </p:sp>
      <p:sp>
        <p:nvSpPr>
          <p:cNvPr id="33798" name="AutoShape 7">
            <a:hlinkClick r:id="" action="ppaction://noaction"/>
            <a:extLst>
              <a:ext uri="{FF2B5EF4-FFF2-40B4-BE49-F238E27FC236}">
                <a16:creationId xmlns:a16="http://schemas.microsoft.com/office/drawing/2014/main" id="{4B8B5566-2F7C-4711-9DF7-C4448B064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8800"/>
            <a:ext cx="2286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成本</a:t>
            </a:r>
          </a:p>
        </p:txBody>
      </p:sp>
      <p:sp>
        <p:nvSpPr>
          <p:cNvPr id="33799" name="AutoShape 8">
            <a:hlinkClick r:id="rId8" action="ppaction://hlinksldjump"/>
            <a:extLst>
              <a:ext uri="{FF2B5EF4-FFF2-40B4-BE49-F238E27FC236}">
                <a16:creationId xmlns:a16="http://schemas.microsoft.com/office/drawing/2014/main" id="{D769B703-50B7-493E-A0AC-55B9F6777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447800"/>
            <a:ext cx="2286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集成度</a:t>
            </a:r>
          </a:p>
        </p:txBody>
      </p:sp>
      <p:sp>
        <p:nvSpPr>
          <p:cNvPr id="33800" name="Rectangle 9">
            <a:extLst>
              <a:ext uri="{FF2B5EF4-FFF2-40B4-BE49-F238E27FC236}">
                <a16:creationId xmlns:a16="http://schemas.microsoft.com/office/drawing/2014/main" id="{DA9262D6-2607-4F8E-BE2A-9B10DE7F6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600200"/>
            <a:ext cx="4191000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"/>
            </a:pPr>
            <a:r>
              <a:rPr lang="zh-CN" altLang="en-US" sz="2800" b="1">
                <a:solidFill>
                  <a:srgbClr val="CC3300"/>
                </a:solidFill>
                <a:latin typeface="Times New Roman" panose="02020603050405020304" pitchFamily="18" charset="0"/>
              </a:rPr>
              <a:t>基础是通用微处理器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"/>
            </a:pP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与通用微处理器相比的区别：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Times New Roman" panose="02020603050405020304" pitchFamily="18" charset="0"/>
              <a:buChar char="‾"/>
            </a:pPr>
            <a:r>
              <a:rPr lang="zh-CN" altLang="en-US" sz="2800" b="1">
                <a:solidFill>
                  <a:srgbClr val="CC3300"/>
                </a:solidFill>
                <a:latin typeface="Times New Roman" panose="02020603050405020304" pitchFamily="18" charset="0"/>
              </a:rPr>
              <a:t>体积小、重量轻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Times New Roman" panose="02020603050405020304" pitchFamily="18" charset="0"/>
              <a:buChar char="‾"/>
            </a:pPr>
            <a:r>
              <a:rPr lang="zh-CN" altLang="en-US" sz="2800" b="1">
                <a:solidFill>
                  <a:srgbClr val="CC3300"/>
                </a:solidFill>
                <a:latin typeface="Times New Roman" panose="02020603050405020304" pitchFamily="18" charset="0"/>
              </a:rPr>
              <a:t>成本低、功耗低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Times New Roman" panose="02020603050405020304" pitchFamily="18" charset="0"/>
              <a:buChar char="‾"/>
            </a:pPr>
            <a:r>
              <a:rPr lang="zh-CN" altLang="en-US" sz="2800" b="1">
                <a:solidFill>
                  <a:srgbClr val="CC3300"/>
                </a:solidFill>
                <a:latin typeface="Times New Roman" panose="02020603050405020304" pitchFamily="18" charset="0"/>
              </a:rPr>
              <a:t>工作温度宽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0000"/>
              <a:buFont typeface="Times New Roman" panose="02020603050405020304" pitchFamily="18" charset="0"/>
              <a:buChar char="‾"/>
            </a:pPr>
            <a:r>
              <a:rPr lang="zh-CN" altLang="en-US" sz="2800" b="1">
                <a:solidFill>
                  <a:srgbClr val="CC3300"/>
                </a:solidFill>
                <a:latin typeface="Times New Roman" panose="02020603050405020304" pitchFamily="18" charset="0"/>
              </a:rPr>
              <a:t>抗电磁干扰、可靠性强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BC30F8A-5F11-4605-A5B8-3D15516A17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092"/>
    </mc:Choice>
    <mc:Fallback>
      <p:transition spd="slow" advTm="166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1F4F8C59-E755-4EA9-A675-8767C5CC5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3" y="838200"/>
            <a:ext cx="6624637" cy="2952750"/>
          </a:xfrm>
          <a:prstGeom prst="rect">
            <a:avLst/>
          </a:prstGeom>
          <a:solidFill>
            <a:srgbClr val="EBF0FB"/>
          </a:solidFill>
          <a:ln w="12700">
            <a:solidFill>
              <a:srgbClr val="D8E2F8"/>
            </a:solidFill>
            <a:miter lim="800000"/>
            <a:headEnd/>
            <a:tailEnd/>
          </a:ln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707587" name="Rectangle 3">
            <a:extLst>
              <a:ext uri="{FF2B5EF4-FFF2-40B4-BE49-F238E27FC236}">
                <a16:creationId xmlns:a16="http://schemas.microsoft.com/office/drawing/2014/main" id="{105F9A87-C6A9-4616-9CED-91DC35F80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982663"/>
            <a:ext cx="4537075" cy="2679700"/>
          </a:xfrm>
          <a:prstGeom prst="rect">
            <a:avLst/>
          </a:prstGeom>
          <a:solidFill>
            <a:srgbClr val="A5D0E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endParaRPr lang="zh-CN" altLang="en-US"/>
          </a:p>
        </p:txBody>
      </p:sp>
      <p:sp>
        <p:nvSpPr>
          <p:cNvPr id="707588" name="Rectangle 4">
            <a:extLst>
              <a:ext uri="{FF2B5EF4-FFF2-40B4-BE49-F238E27FC236}">
                <a16:creationId xmlns:a16="http://schemas.microsoft.com/office/drawing/2014/main" id="{A0D1EC2D-13BD-47A7-BE0D-5464AE958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613" y="1919288"/>
            <a:ext cx="1063625" cy="174307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zh-CN" sz="1600" b="1">
                <a:solidFill>
                  <a:schemeClr val="accent2"/>
                </a:solidFill>
              </a:rPr>
              <a:t>External</a:t>
            </a:r>
          </a:p>
          <a:p>
            <a:pPr algn="ctr" eaLnBrk="0" hangingPunct="0"/>
            <a:r>
              <a:rPr lang="en-US" altLang="zh-CN" sz="1600" b="1">
                <a:solidFill>
                  <a:schemeClr val="accent2"/>
                </a:solidFill>
              </a:rPr>
              <a:t>Memory</a:t>
            </a:r>
          </a:p>
        </p:txBody>
      </p:sp>
      <p:sp>
        <p:nvSpPr>
          <p:cNvPr id="35844" name="Rectangle 5">
            <a:extLst>
              <a:ext uri="{FF2B5EF4-FFF2-40B4-BE49-F238E27FC236}">
                <a16:creationId xmlns:a16="http://schemas.microsoft.com/office/drawing/2014/main" id="{44B90667-A97D-4E71-866C-74776692F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1992313"/>
            <a:ext cx="1008063" cy="1524000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en-US" altLang="zh-CN" sz="1600" b="1">
                <a:solidFill>
                  <a:schemeClr val="bg1"/>
                </a:solidFill>
              </a:rPr>
              <a:t>CPU</a:t>
            </a:r>
          </a:p>
        </p:txBody>
      </p:sp>
      <p:sp>
        <p:nvSpPr>
          <p:cNvPr id="707590" name="Rectangle 6">
            <a:extLst>
              <a:ext uri="{FF2B5EF4-FFF2-40B4-BE49-F238E27FC236}">
                <a16:creationId xmlns:a16="http://schemas.microsoft.com/office/drawing/2014/main" id="{B51E206A-BE2A-4A0D-AB0A-ECFEA738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313" y="2112963"/>
            <a:ext cx="893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zh-CN" sz="1400" b="1"/>
              <a:t>Address</a:t>
            </a:r>
          </a:p>
        </p:txBody>
      </p:sp>
      <p:sp>
        <p:nvSpPr>
          <p:cNvPr id="707591" name="Rectangle 7">
            <a:extLst>
              <a:ext uri="{FF2B5EF4-FFF2-40B4-BE49-F238E27FC236}">
                <a16:creationId xmlns:a16="http://schemas.microsoft.com/office/drawing/2014/main" id="{5D4752A2-2B3B-4A57-9CCD-CE0EAFD64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2754313"/>
            <a:ext cx="685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zh-CN" sz="1400" b="1"/>
              <a:t>Data</a:t>
            </a:r>
          </a:p>
        </p:txBody>
      </p:sp>
      <p:sp>
        <p:nvSpPr>
          <p:cNvPr id="707592" name="Line 8">
            <a:extLst>
              <a:ext uri="{FF2B5EF4-FFF2-40B4-BE49-F238E27FC236}">
                <a16:creationId xmlns:a16="http://schemas.microsoft.com/office/drawing/2014/main" id="{84117DE2-26BD-49B0-B38B-7D63B15444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375" y="2424113"/>
            <a:ext cx="2519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7593" name="Line 9">
            <a:extLst>
              <a:ext uri="{FF2B5EF4-FFF2-40B4-BE49-F238E27FC236}">
                <a16:creationId xmlns:a16="http://schemas.microsoft.com/office/drawing/2014/main" id="{E2AC0712-30A9-4BBE-BCF9-2D0CACB6FD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375" y="3071813"/>
            <a:ext cx="2519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B81F2DD7-F518-464C-80B4-5E96DDDA787A}"/>
              </a:ext>
            </a:extLst>
          </p:cNvPr>
          <p:cNvGrpSpPr>
            <a:grpSpLocks/>
          </p:cNvGrpSpPr>
          <p:nvPr/>
        </p:nvGrpSpPr>
        <p:grpSpPr bwMode="auto">
          <a:xfrm>
            <a:off x="1935163" y="1270000"/>
            <a:ext cx="3097212" cy="2338388"/>
            <a:chOff x="1111" y="799"/>
            <a:chExt cx="1951" cy="1473"/>
          </a:xfrm>
        </p:grpSpPr>
        <p:sp>
          <p:nvSpPr>
            <p:cNvPr id="35850" name="Rectangle 11">
              <a:extLst>
                <a:ext uri="{FF2B5EF4-FFF2-40B4-BE49-F238E27FC236}">
                  <a16:creationId xmlns:a16="http://schemas.microsoft.com/office/drawing/2014/main" id="{E37103BA-D103-4B55-B979-87A066437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" y="1253"/>
              <a:ext cx="816" cy="380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0" hangingPunct="0"/>
              <a:r>
                <a:rPr lang="en-US" altLang="zh-CN" sz="1600" b="1">
                  <a:solidFill>
                    <a:schemeClr val="bg1"/>
                  </a:solidFill>
                </a:rPr>
                <a:t>Cache</a:t>
              </a:r>
            </a:p>
          </p:txBody>
        </p:sp>
        <p:sp>
          <p:nvSpPr>
            <p:cNvPr id="35851" name="Rectangle 12">
              <a:extLst>
                <a:ext uri="{FF2B5EF4-FFF2-40B4-BE49-F238E27FC236}">
                  <a16:creationId xmlns:a16="http://schemas.microsoft.com/office/drawing/2014/main" id="{12289B62-BA96-4DE1-88B5-C5C738EFC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1253"/>
              <a:ext cx="590" cy="96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0" hangingPunct="0"/>
              <a:r>
                <a:rPr lang="en-US" altLang="zh-CN" sz="1600" b="1">
                  <a:solidFill>
                    <a:schemeClr val="bg1"/>
                  </a:solidFill>
                </a:rPr>
                <a:t>Bus</a:t>
              </a:r>
            </a:p>
            <a:p>
              <a:pPr algn="ctr" eaLnBrk="0" hangingPunct="0"/>
              <a:r>
                <a:rPr lang="en-US" altLang="zh-CN" sz="1600" b="1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35852" name="Line 13">
              <a:extLst>
                <a:ext uri="{FF2B5EF4-FFF2-40B4-BE49-F238E27FC236}">
                  <a16:creationId xmlns:a16="http://schemas.microsoft.com/office/drawing/2014/main" id="{8A17BA04-FFE7-47B2-83D2-1DF8859E6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2" y="1637"/>
              <a:ext cx="0" cy="1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3" name="Rectangle 14">
              <a:extLst>
                <a:ext uri="{FF2B5EF4-FFF2-40B4-BE49-F238E27FC236}">
                  <a16:creationId xmlns:a16="http://schemas.microsoft.com/office/drawing/2014/main" id="{96A582A1-BF61-4CA5-BA9C-E9747BBEB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1797"/>
              <a:ext cx="817" cy="199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0" hangingPunct="0"/>
              <a:r>
                <a:rPr lang="en-US" altLang="zh-CN" sz="1600" b="1">
                  <a:solidFill>
                    <a:schemeClr val="bg1"/>
                  </a:solidFill>
                </a:rPr>
                <a:t>Write Buffer</a:t>
              </a:r>
            </a:p>
          </p:txBody>
        </p:sp>
        <p:sp>
          <p:nvSpPr>
            <p:cNvPr id="35854" name="Rectangle 15">
              <a:extLst>
                <a:ext uri="{FF2B5EF4-FFF2-40B4-BE49-F238E27FC236}">
                  <a16:creationId xmlns:a16="http://schemas.microsoft.com/office/drawing/2014/main" id="{E2145B43-0CD3-4782-95EB-6ACEF5CBA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799"/>
              <a:ext cx="1678" cy="227"/>
            </a:xfrm>
            <a:prstGeom prst="rect">
              <a:avLst/>
            </a:prstGeom>
            <a:solidFill>
              <a:srgbClr val="FF33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80167" tIns="40084" rIns="80167" bIns="40084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b="1">
                  <a:solidFill>
                    <a:schemeClr val="bg1"/>
                  </a:solidFill>
                </a:rPr>
                <a:t>MMU / MPU</a:t>
              </a:r>
            </a:p>
          </p:txBody>
        </p:sp>
        <p:sp>
          <p:nvSpPr>
            <p:cNvPr id="35855" name="Line 16">
              <a:extLst>
                <a:ext uri="{FF2B5EF4-FFF2-40B4-BE49-F238E27FC236}">
                  <a16:creationId xmlns:a16="http://schemas.microsoft.com/office/drawing/2014/main" id="{A7F7AD8C-546A-409B-8FDD-141F38155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888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6" name="Line 17">
              <a:extLst>
                <a:ext uri="{FF2B5EF4-FFF2-40B4-BE49-F238E27FC236}">
                  <a16:creationId xmlns:a16="http://schemas.microsoft.com/office/drawing/2014/main" id="{B13556BC-7A0C-4C8A-8C94-3B1E485B3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1888"/>
              <a:ext cx="2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7" name="Line 18">
              <a:extLst>
                <a:ext uri="{FF2B5EF4-FFF2-40B4-BE49-F238E27FC236}">
                  <a16:creationId xmlns:a16="http://schemas.microsoft.com/office/drawing/2014/main" id="{27189CF6-74DF-4A8E-9066-502985298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343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8" name="Line 19">
              <a:extLst>
                <a:ext uri="{FF2B5EF4-FFF2-40B4-BE49-F238E27FC236}">
                  <a16:creationId xmlns:a16="http://schemas.microsoft.com/office/drawing/2014/main" id="{321962E5-609B-42D9-9566-BFC95A922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1525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Line 20">
              <a:extLst>
                <a:ext uri="{FF2B5EF4-FFF2-40B4-BE49-F238E27FC236}">
                  <a16:creationId xmlns:a16="http://schemas.microsoft.com/office/drawing/2014/main" id="{9F0C3702-B2C7-4E21-9DD4-1DED66C5B1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9" y="1434"/>
              <a:ext cx="2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Line 21">
              <a:extLst>
                <a:ext uri="{FF2B5EF4-FFF2-40B4-BE49-F238E27FC236}">
                  <a16:creationId xmlns:a16="http://schemas.microsoft.com/office/drawing/2014/main" id="{F1009D7F-DEC9-4C25-9969-67DB78059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2115"/>
              <a:ext cx="136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Text Box 22">
              <a:extLst>
                <a:ext uri="{FF2B5EF4-FFF2-40B4-BE49-F238E27FC236}">
                  <a16:creationId xmlns:a16="http://schemas.microsoft.com/office/drawing/2014/main" id="{D72DDBD4-B462-44D1-9A67-CFD0728CF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1298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R</a:t>
              </a:r>
            </a:p>
          </p:txBody>
        </p:sp>
        <p:sp>
          <p:nvSpPr>
            <p:cNvPr id="35862" name="Text Box 23">
              <a:extLst>
                <a:ext uri="{FF2B5EF4-FFF2-40B4-BE49-F238E27FC236}">
                  <a16:creationId xmlns:a16="http://schemas.microsoft.com/office/drawing/2014/main" id="{B6C24FCB-9E9F-45C7-AE10-E1B3AA494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7" y="1207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R</a:t>
              </a:r>
            </a:p>
          </p:txBody>
        </p:sp>
        <p:sp>
          <p:nvSpPr>
            <p:cNvPr id="35863" name="Text Box 24">
              <a:extLst>
                <a:ext uri="{FF2B5EF4-FFF2-40B4-BE49-F238E27FC236}">
                  <a16:creationId xmlns:a16="http://schemas.microsoft.com/office/drawing/2014/main" id="{4AC92CD3-2295-423E-9AEE-D7EC87571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1" y="1399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W</a:t>
              </a:r>
            </a:p>
          </p:txBody>
        </p:sp>
        <p:sp>
          <p:nvSpPr>
            <p:cNvPr id="35864" name="Text Box 25">
              <a:extLst>
                <a:ext uri="{FF2B5EF4-FFF2-40B4-BE49-F238E27FC236}">
                  <a16:creationId xmlns:a16="http://schemas.microsoft.com/office/drawing/2014/main" id="{77AFF65F-B69E-49E2-8A91-1799E4BEDB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1" y="1752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W</a:t>
              </a:r>
            </a:p>
          </p:txBody>
        </p:sp>
        <p:sp>
          <p:nvSpPr>
            <p:cNvPr id="35865" name="Text Box 26">
              <a:extLst>
                <a:ext uri="{FF2B5EF4-FFF2-40B4-BE49-F238E27FC236}">
                  <a16:creationId xmlns:a16="http://schemas.microsoft.com/office/drawing/2014/main" id="{1DF74A7B-D2FF-4689-92F8-2ED2332770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6" y="1752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W</a:t>
              </a:r>
            </a:p>
          </p:txBody>
        </p:sp>
        <p:sp>
          <p:nvSpPr>
            <p:cNvPr id="35866" name="Text Box 27">
              <a:extLst>
                <a:ext uri="{FF2B5EF4-FFF2-40B4-BE49-F238E27FC236}">
                  <a16:creationId xmlns:a16="http://schemas.microsoft.com/office/drawing/2014/main" id="{6B45EF68-F4CB-4F79-98BC-AA63F9F78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1661"/>
              <a:ext cx="181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W</a:t>
              </a:r>
            </a:p>
          </p:txBody>
        </p:sp>
        <p:sp>
          <p:nvSpPr>
            <p:cNvPr id="35867" name="Text Box 28">
              <a:extLst>
                <a:ext uri="{FF2B5EF4-FFF2-40B4-BE49-F238E27FC236}">
                  <a16:creationId xmlns:a16="http://schemas.microsoft.com/office/drawing/2014/main" id="{ECF867A1-4B63-40F3-B3D4-33FE31AE2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2130"/>
              <a:ext cx="363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200" b="1"/>
                <a:t>(R/W)</a:t>
              </a:r>
            </a:p>
          </p:txBody>
        </p:sp>
      </p:grpSp>
      <p:grpSp>
        <p:nvGrpSpPr>
          <p:cNvPr id="3" name="Group 29">
            <a:extLst>
              <a:ext uri="{FF2B5EF4-FFF2-40B4-BE49-F238E27FC236}">
                <a16:creationId xmlns:a16="http://schemas.microsoft.com/office/drawing/2014/main" id="{E1BA654D-BE3F-4365-8DD1-5675DE4BE6AB}"/>
              </a:ext>
            </a:extLst>
          </p:cNvPr>
          <p:cNvGrpSpPr>
            <a:grpSpLocks/>
          </p:cNvGrpSpPr>
          <p:nvPr/>
        </p:nvGrpSpPr>
        <p:grpSpPr bwMode="auto">
          <a:xfrm>
            <a:off x="5534025" y="982663"/>
            <a:ext cx="1585913" cy="1008062"/>
            <a:chOff x="3469" y="1071"/>
            <a:chExt cx="999" cy="635"/>
          </a:xfrm>
        </p:grpSpPr>
        <p:sp>
          <p:nvSpPr>
            <p:cNvPr id="35869" name="Rectangle 30">
              <a:extLst>
                <a:ext uri="{FF2B5EF4-FFF2-40B4-BE49-F238E27FC236}">
                  <a16:creationId xmlns:a16="http://schemas.microsoft.com/office/drawing/2014/main" id="{6E9DEE5A-8ABF-42AD-BE90-8805F8D2D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9" y="1071"/>
              <a:ext cx="999" cy="635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80167" tIns="40084" rIns="80167" bIns="40084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 altLang="zh-CN" sz="1600" b="1">
                <a:solidFill>
                  <a:schemeClr val="bg1"/>
                </a:solidFill>
              </a:endParaRPr>
            </a:p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 altLang="zh-CN" sz="1600" b="1">
                <a:solidFill>
                  <a:schemeClr val="bg1"/>
                </a:solidFill>
              </a:endParaRPr>
            </a:p>
          </p:txBody>
        </p:sp>
        <p:sp>
          <p:nvSpPr>
            <p:cNvPr id="35870" name="Text Box 31">
              <a:extLst>
                <a:ext uri="{FF2B5EF4-FFF2-40B4-BE49-F238E27FC236}">
                  <a16:creationId xmlns:a16="http://schemas.microsoft.com/office/drawing/2014/main" id="{2D032E05-110F-4D1E-8914-FF4737A753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134"/>
              <a:ext cx="862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b="1">
                  <a:solidFill>
                    <a:schemeClr val="accent2"/>
                  </a:solidFill>
                </a:rPr>
                <a:t>     </a:t>
              </a:r>
              <a:r>
                <a:rPr lang="zh-CN" altLang="en-US" b="1">
                  <a:solidFill>
                    <a:schemeClr val="accent2"/>
                  </a:solidFill>
                </a:rPr>
                <a:t>外设</a:t>
              </a:r>
            </a:p>
            <a:p>
              <a:pPr fontAlgn="ctr">
                <a:lnSpc>
                  <a:spcPct val="6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zh-CN" altLang="en-US" sz="1400" b="1">
                  <a:solidFill>
                    <a:schemeClr val="accent2"/>
                  </a:solidFill>
                </a:rPr>
                <a:t>如</a:t>
              </a:r>
              <a:r>
                <a:rPr lang="en-US" altLang="zh-CN" sz="1400" b="1">
                  <a:solidFill>
                    <a:schemeClr val="accent2"/>
                  </a:solidFill>
                </a:rPr>
                <a:t>USB</a:t>
              </a:r>
              <a:r>
                <a:rPr lang="zh-CN" altLang="en-US" sz="1400" b="1">
                  <a:solidFill>
                    <a:schemeClr val="accent2"/>
                  </a:solidFill>
                </a:rPr>
                <a:t>、</a:t>
              </a:r>
              <a:r>
                <a:rPr lang="en-US" altLang="zh-CN" sz="1400" b="1">
                  <a:solidFill>
                    <a:schemeClr val="accent2"/>
                  </a:solidFill>
                </a:rPr>
                <a:t>LCD </a:t>
              </a:r>
            </a:p>
            <a:p>
              <a:pPr fontAlgn="ctr">
                <a:lnSpc>
                  <a:spcPct val="6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400" b="1">
                  <a:solidFill>
                    <a:schemeClr val="accent2"/>
                  </a:solidFill>
                </a:rPr>
                <a:t>    </a:t>
              </a:r>
              <a:r>
                <a:rPr lang="zh-CN" altLang="en-US" sz="1400" b="1">
                  <a:solidFill>
                    <a:schemeClr val="accent2"/>
                  </a:solidFill>
                </a:rPr>
                <a:t>控制器等</a:t>
              </a:r>
              <a:endParaRPr lang="zh-CN" altLang="en-US" sz="1600" b="1">
                <a:solidFill>
                  <a:schemeClr val="accent2"/>
                </a:solidFill>
              </a:endParaRPr>
            </a:p>
          </p:txBody>
        </p:sp>
      </p:grpSp>
      <p:sp>
        <p:nvSpPr>
          <p:cNvPr id="707616" name="Rectangle 32">
            <a:extLst>
              <a:ext uri="{FF2B5EF4-FFF2-40B4-BE49-F238E27FC236}">
                <a16:creationId xmlns:a16="http://schemas.microsoft.com/office/drawing/2014/main" id="{F6A7047B-1897-4B31-AE1E-7912BBDE0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613" y="982663"/>
            <a:ext cx="1063625" cy="735012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zh-CN" altLang="en-US" sz="1600" b="1">
                <a:solidFill>
                  <a:schemeClr val="accent2"/>
                </a:solidFill>
              </a:rPr>
              <a:t>扩展芯片</a:t>
            </a:r>
          </a:p>
        </p:txBody>
      </p:sp>
      <p:sp>
        <p:nvSpPr>
          <p:cNvPr id="35872" name="AutoShape 33">
            <a:extLst>
              <a:ext uri="{FF2B5EF4-FFF2-40B4-BE49-F238E27FC236}">
                <a16:creationId xmlns:a16="http://schemas.microsoft.com/office/drawing/2014/main" id="{0DA92D15-D21A-482D-9CC2-C32479440FF9}"/>
              </a:ext>
            </a:extLst>
          </p:cNvPr>
          <p:cNvSpPr>
            <a:spLocks/>
          </p:cNvSpPr>
          <p:nvPr/>
        </p:nvSpPr>
        <p:spPr bwMode="auto">
          <a:xfrm rot="5400000">
            <a:off x="1322388" y="3609975"/>
            <a:ext cx="215900" cy="863600"/>
          </a:xfrm>
          <a:prstGeom prst="rightBrace">
            <a:avLst>
              <a:gd name="adj1" fmla="val 33315"/>
              <a:gd name="adj2" fmla="val 50000"/>
            </a:avLst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707618" name="AutoShape 34">
            <a:extLst>
              <a:ext uri="{FF2B5EF4-FFF2-40B4-BE49-F238E27FC236}">
                <a16:creationId xmlns:a16="http://schemas.microsoft.com/office/drawing/2014/main" id="{E68BE19A-B151-446E-BAD9-9F7187F7261C}"/>
              </a:ext>
            </a:extLst>
          </p:cNvPr>
          <p:cNvSpPr>
            <a:spLocks/>
          </p:cNvSpPr>
          <p:nvPr/>
        </p:nvSpPr>
        <p:spPr bwMode="auto">
          <a:xfrm rot="5400000">
            <a:off x="3589338" y="2779713"/>
            <a:ext cx="215900" cy="2520950"/>
          </a:xfrm>
          <a:prstGeom prst="rightBrace">
            <a:avLst>
              <a:gd name="adj1" fmla="val 97250"/>
              <a:gd name="adj2" fmla="val 50000"/>
            </a:avLst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707619" name="AutoShape 35">
            <a:extLst>
              <a:ext uri="{FF2B5EF4-FFF2-40B4-BE49-F238E27FC236}">
                <a16:creationId xmlns:a16="http://schemas.microsoft.com/office/drawing/2014/main" id="{B4511E98-904F-4A3A-83AB-30139770C449}"/>
              </a:ext>
            </a:extLst>
          </p:cNvPr>
          <p:cNvSpPr>
            <a:spLocks/>
          </p:cNvSpPr>
          <p:nvPr/>
        </p:nvSpPr>
        <p:spPr bwMode="auto">
          <a:xfrm rot="5400000">
            <a:off x="6218238" y="3319463"/>
            <a:ext cx="215900" cy="1441450"/>
          </a:xfrm>
          <a:prstGeom prst="rightBrace">
            <a:avLst>
              <a:gd name="adj1" fmla="val 55606"/>
              <a:gd name="adj2" fmla="val 50000"/>
            </a:avLst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707620" name="AutoShape 36">
            <a:extLst>
              <a:ext uri="{FF2B5EF4-FFF2-40B4-BE49-F238E27FC236}">
                <a16:creationId xmlns:a16="http://schemas.microsoft.com/office/drawing/2014/main" id="{959A6EDC-A79D-41C9-8FD9-BD98C6A91C38}"/>
              </a:ext>
            </a:extLst>
          </p:cNvPr>
          <p:cNvSpPr>
            <a:spLocks/>
          </p:cNvSpPr>
          <p:nvPr/>
        </p:nvSpPr>
        <p:spPr bwMode="auto">
          <a:xfrm rot="5400000">
            <a:off x="7945438" y="3535363"/>
            <a:ext cx="215900" cy="1009650"/>
          </a:xfrm>
          <a:prstGeom prst="rightBrace">
            <a:avLst>
              <a:gd name="adj1" fmla="val 38949"/>
              <a:gd name="adj2" fmla="val 50000"/>
            </a:avLst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35876" name="Text Box 37">
            <a:extLst>
              <a:ext uri="{FF2B5EF4-FFF2-40B4-BE49-F238E27FC236}">
                <a16:creationId xmlns:a16="http://schemas.microsoft.com/office/drawing/2014/main" id="{B87DB4D3-8181-44D8-A976-8158D4169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64013"/>
            <a:ext cx="17653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b="1">
                <a:solidFill>
                  <a:schemeClr val="accent2"/>
                </a:solidFill>
              </a:rPr>
              <a:t>内核（</a:t>
            </a:r>
            <a:r>
              <a:rPr lang="en-US" altLang="zh-CN" b="1">
                <a:solidFill>
                  <a:schemeClr val="accent2"/>
                </a:solidFill>
              </a:rPr>
              <a:t>core</a:t>
            </a:r>
            <a:r>
              <a:rPr lang="zh-CN" altLang="en-US" b="1">
                <a:solidFill>
                  <a:schemeClr val="accent2"/>
                </a:solidFill>
              </a:rPr>
              <a:t>）</a:t>
            </a:r>
          </a:p>
        </p:txBody>
      </p:sp>
      <p:sp>
        <p:nvSpPr>
          <p:cNvPr id="707622" name="Text Box 38">
            <a:extLst>
              <a:ext uri="{FF2B5EF4-FFF2-40B4-BE49-F238E27FC236}">
                <a16:creationId xmlns:a16="http://schemas.microsoft.com/office/drawing/2014/main" id="{C6638C77-7DD4-4486-B2C7-AC2843464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149725"/>
            <a:ext cx="2381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b="1">
                <a:solidFill>
                  <a:schemeClr val="accent2"/>
                </a:solidFill>
              </a:rPr>
              <a:t>处理器存储器子系统</a:t>
            </a:r>
          </a:p>
        </p:txBody>
      </p:sp>
      <p:sp>
        <p:nvSpPr>
          <p:cNvPr id="707623" name="Text Box 39">
            <a:extLst>
              <a:ext uri="{FF2B5EF4-FFF2-40B4-BE49-F238E27FC236}">
                <a16:creationId xmlns:a16="http://schemas.microsoft.com/office/drawing/2014/main" id="{8CFFCC01-CD99-4B38-BA41-24CAED00D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2588" y="4149725"/>
            <a:ext cx="1800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US" altLang="zh-CN" b="1">
                <a:solidFill>
                  <a:schemeClr val="accent2"/>
                </a:solidFill>
              </a:rPr>
              <a:t>SoC</a:t>
            </a:r>
            <a:r>
              <a:rPr lang="zh-CN" altLang="en-US" b="1">
                <a:solidFill>
                  <a:schemeClr val="accent2"/>
                </a:solidFill>
              </a:rPr>
              <a:t>的片内外设</a:t>
            </a:r>
          </a:p>
        </p:txBody>
      </p:sp>
      <p:sp>
        <p:nvSpPr>
          <p:cNvPr id="707624" name="Text Box 40">
            <a:extLst>
              <a:ext uri="{FF2B5EF4-FFF2-40B4-BE49-F238E27FC236}">
                <a16:creationId xmlns:a16="http://schemas.microsoft.com/office/drawing/2014/main" id="{4447D748-0987-44FD-BB38-8FBD9C49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75" y="4164013"/>
            <a:ext cx="1800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b="1">
                <a:solidFill>
                  <a:schemeClr val="accent2"/>
                </a:solidFill>
              </a:rPr>
              <a:t>系统的片外设备</a:t>
            </a:r>
          </a:p>
        </p:txBody>
      </p:sp>
      <p:grpSp>
        <p:nvGrpSpPr>
          <p:cNvPr id="4" name="Group 41">
            <a:extLst>
              <a:ext uri="{FF2B5EF4-FFF2-40B4-BE49-F238E27FC236}">
                <a16:creationId xmlns:a16="http://schemas.microsoft.com/office/drawing/2014/main" id="{1985B46E-BF97-4EFF-9263-2E9D52ACFE5E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4510088"/>
            <a:ext cx="2895600" cy="527050"/>
            <a:chOff x="770" y="2840"/>
            <a:chExt cx="1519" cy="352"/>
          </a:xfrm>
        </p:grpSpPr>
        <p:sp>
          <p:nvSpPr>
            <p:cNvPr id="35881" name="AutoShape 42">
              <a:extLst>
                <a:ext uri="{FF2B5EF4-FFF2-40B4-BE49-F238E27FC236}">
                  <a16:creationId xmlns:a16="http://schemas.microsoft.com/office/drawing/2014/main" id="{7BDD0F09-D565-471F-BFFF-6D9EEDA65C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439" y="2171"/>
              <a:ext cx="136" cy="1474"/>
            </a:xfrm>
            <a:prstGeom prst="rightBrace">
              <a:avLst>
                <a:gd name="adj1" fmla="val 90268"/>
                <a:gd name="adj2" fmla="val 50000"/>
              </a:avLst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0167" tIns="40084" rIns="80167" bIns="40084" anchor="ctr"/>
            <a:lstStyle/>
            <a:p>
              <a:endParaRPr lang="zh-CN" altLang="en-US"/>
            </a:p>
          </p:txBody>
        </p:sp>
        <p:sp>
          <p:nvSpPr>
            <p:cNvPr id="35882" name="Text Box 43">
              <a:extLst>
                <a:ext uri="{FF2B5EF4-FFF2-40B4-BE49-F238E27FC236}">
                  <a16:creationId xmlns:a16="http://schemas.microsoft.com/office/drawing/2014/main" id="{108D2805-A7E7-4A45-8940-D5281FBDE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" y="2993"/>
              <a:ext cx="136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zh-CN" altLang="en-US" b="1">
                  <a:solidFill>
                    <a:schemeClr val="accent2"/>
                  </a:solidFill>
                </a:rPr>
                <a:t>处理器（</a:t>
              </a:r>
              <a:r>
                <a:rPr lang="en-US" altLang="zh-CN" b="1">
                  <a:solidFill>
                    <a:schemeClr val="accent2"/>
                  </a:solidFill>
                </a:rPr>
                <a:t>Processor</a:t>
              </a:r>
              <a:r>
                <a:rPr lang="zh-CN" altLang="en-US" b="1">
                  <a:solidFill>
                    <a:schemeClr val="accent2"/>
                  </a:solidFill>
                </a:rPr>
                <a:t>）</a:t>
              </a:r>
            </a:p>
          </p:txBody>
        </p:sp>
      </p:grpSp>
      <p:grpSp>
        <p:nvGrpSpPr>
          <p:cNvPr id="5" name="Group 44">
            <a:extLst>
              <a:ext uri="{FF2B5EF4-FFF2-40B4-BE49-F238E27FC236}">
                <a16:creationId xmlns:a16="http://schemas.microsoft.com/office/drawing/2014/main" id="{62F92864-CB41-4F01-BDFF-DDBA18672495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5105400"/>
            <a:ext cx="3598863" cy="528638"/>
            <a:chOff x="1520" y="3203"/>
            <a:chExt cx="2267" cy="333"/>
          </a:xfrm>
        </p:grpSpPr>
        <p:sp>
          <p:nvSpPr>
            <p:cNvPr id="35884" name="AutoShape 45">
              <a:extLst>
                <a:ext uri="{FF2B5EF4-FFF2-40B4-BE49-F238E27FC236}">
                  <a16:creationId xmlns:a16="http://schemas.microsoft.com/office/drawing/2014/main" id="{61AF0DED-7AFC-4435-B80A-24B76AE124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585" y="2136"/>
              <a:ext cx="136" cy="2267"/>
            </a:xfrm>
            <a:prstGeom prst="rightBrace">
              <a:avLst>
                <a:gd name="adj1" fmla="val 138832"/>
                <a:gd name="adj2" fmla="val 50000"/>
              </a:avLst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0167" tIns="40084" rIns="80167" bIns="40084" anchor="ctr"/>
            <a:lstStyle/>
            <a:p>
              <a:endParaRPr lang="zh-CN" altLang="en-US"/>
            </a:p>
          </p:txBody>
        </p:sp>
        <p:sp>
          <p:nvSpPr>
            <p:cNvPr id="35885" name="Text Box 46">
              <a:extLst>
                <a:ext uri="{FF2B5EF4-FFF2-40B4-BE49-F238E27FC236}">
                  <a16:creationId xmlns:a16="http://schemas.microsoft.com/office/drawing/2014/main" id="{C16B2A67-5D7E-426B-B3D9-DA56639AC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348"/>
              <a:ext cx="1360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zh-CN" altLang="en-US" b="1">
                  <a:solidFill>
                    <a:schemeClr val="accent2"/>
                  </a:solidFill>
                </a:rPr>
                <a:t>芯片（</a:t>
              </a:r>
              <a:r>
                <a:rPr lang="en-US" altLang="zh-CN" b="1">
                  <a:solidFill>
                    <a:schemeClr val="accent2"/>
                  </a:solidFill>
                </a:rPr>
                <a:t>SoC</a:t>
              </a:r>
              <a:r>
                <a:rPr lang="zh-CN" altLang="en-US" b="1">
                  <a:solidFill>
                    <a:schemeClr val="accent2"/>
                  </a:solidFill>
                </a:rPr>
                <a:t>）</a:t>
              </a:r>
            </a:p>
          </p:txBody>
        </p:sp>
      </p:grpSp>
      <p:grpSp>
        <p:nvGrpSpPr>
          <p:cNvPr id="6" name="Group 47">
            <a:extLst>
              <a:ext uri="{FF2B5EF4-FFF2-40B4-BE49-F238E27FC236}">
                <a16:creationId xmlns:a16="http://schemas.microsoft.com/office/drawing/2014/main" id="{A74E8BF8-401D-4264-BEB0-90BAA3EEA49E}"/>
              </a:ext>
            </a:extLst>
          </p:cNvPr>
          <p:cNvGrpSpPr>
            <a:grpSpLocks/>
          </p:cNvGrpSpPr>
          <p:nvPr/>
        </p:nvGrpSpPr>
        <p:grpSpPr bwMode="auto">
          <a:xfrm>
            <a:off x="4432300" y="5603875"/>
            <a:ext cx="3598863" cy="573088"/>
            <a:chOff x="2684" y="3529"/>
            <a:chExt cx="2267" cy="361"/>
          </a:xfrm>
        </p:grpSpPr>
        <p:sp>
          <p:nvSpPr>
            <p:cNvPr id="35887" name="AutoShape 48">
              <a:extLst>
                <a:ext uri="{FF2B5EF4-FFF2-40B4-BE49-F238E27FC236}">
                  <a16:creationId xmlns:a16="http://schemas.microsoft.com/office/drawing/2014/main" id="{96B551A4-D809-46D0-88C3-6D322E68FB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749" y="2462"/>
              <a:ext cx="136" cy="2267"/>
            </a:xfrm>
            <a:prstGeom prst="rightBrace">
              <a:avLst>
                <a:gd name="adj1" fmla="val 138832"/>
                <a:gd name="adj2" fmla="val 50000"/>
              </a:avLst>
            </a:prstGeom>
            <a:noFill/>
            <a:ln w="1905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0167" tIns="40084" rIns="80167" bIns="40084" anchor="ctr"/>
            <a:lstStyle/>
            <a:p>
              <a:endParaRPr lang="zh-CN" altLang="en-US"/>
            </a:p>
          </p:txBody>
        </p:sp>
        <p:sp>
          <p:nvSpPr>
            <p:cNvPr id="35888" name="Text Box 49">
              <a:extLst>
                <a:ext uri="{FF2B5EF4-FFF2-40B4-BE49-F238E27FC236}">
                  <a16:creationId xmlns:a16="http://schemas.microsoft.com/office/drawing/2014/main" id="{30ED6DC4-1065-4AAD-873B-DC41D82129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3702"/>
              <a:ext cx="1360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zh-CN" altLang="en-US" b="1">
                  <a:solidFill>
                    <a:schemeClr val="accent2"/>
                  </a:solidFill>
                </a:rPr>
                <a:t>系统（</a:t>
              </a:r>
              <a:r>
                <a:rPr lang="en-US" altLang="zh-CN" b="1">
                  <a:solidFill>
                    <a:schemeClr val="accent2"/>
                  </a:solidFill>
                </a:rPr>
                <a:t>System</a:t>
              </a:r>
              <a:r>
                <a:rPr lang="zh-CN" altLang="en-US" b="1">
                  <a:solidFill>
                    <a:schemeClr val="accent2"/>
                  </a:solidFill>
                </a:rPr>
                <a:t>）</a:t>
              </a:r>
            </a:p>
          </p:txBody>
        </p:sp>
      </p:grpSp>
      <p:sp>
        <p:nvSpPr>
          <p:cNvPr id="35889" name="AutoShape 50">
            <a:extLst>
              <a:ext uri="{FF2B5EF4-FFF2-40B4-BE49-F238E27FC236}">
                <a16:creationId xmlns:a16="http://schemas.microsoft.com/office/drawing/2014/main" id="{450B97B1-4489-4AC8-AD72-3D47A0CAB24E}"/>
              </a:ext>
            </a:extLst>
          </p:cNvPr>
          <p:cNvSpPr>
            <a:spLocks/>
          </p:cNvSpPr>
          <p:nvPr/>
        </p:nvSpPr>
        <p:spPr bwMode="auto">
          <a:xfrm rot="5400000">
            <a:off x="1314450" y="3638550"/>
            <a:ext cx="215900" cy="863600"/>
          </a:xfrm>
          <a:prstGeom prst="rightBrace">
            <a:avLst>
              <a:gd name="adj1" fmla="val 33315"/>
              <a:gd name="adj2" fmla="val 50000"/>
            </a:avLst>
          </a:prstGeom>
          <a:noFill/>
          <a:ln w="1905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35890" name="Rectangle 51">
            <a:extLst>
              <a:ext uri="{FF2B5EF4-FFF2-40B4-BE49-F238E27FC236}">
                <a16:creationId xmlns:a16="http://schemas.microsoft.com/office/drawing/2014/main" id="{9B0ACB0F-1065-4C75-B194-24FAEF746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/>
          <a:lstStyle/>
          <a:p>
            <a:pPr eaLnBrk="1" hangingPunct="1"/>
            <a:r>
              <a:rPr lang="zh-CN" altLang="en-US" sz="4000"/>
              <a:t>嵌入式微处理器的集成度</a:t>
            </a:r>
          </a:p>
        </p:txBody>
      </p:sp>
      <p:sp>
        <p:nvSpPr>
          <p:cNvPr id="35891" name="Text Box 52">
            <a:extLst>
              <a:ext uri="{FF2B5EF4-FFF2-40B4-BE49-F238E27FC236}">
                <a16:creationId xmlns:a16="http://schemas.microsoft.com/office/drawing/2014/main" id="{45226FE8-FB9C-4942-B032-5B0F918E9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3352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u="sng">
                <a:solidFill>
                  <a:srgbClr val="CC3300"/>
                </a:solidFill>
              </a:rPr>
              <a:t>符合嵌入式系统的低成本和低功耗需求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26699775-FFA8-4B42-8BD5-CB4C9CA688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58"/>
    </mc:Choice>
    <mc:Fallback>
      <p:transition spd="slow" advTm="61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707586" grpId="0" animBg="1"/>
      <p:bldP spid="707587" grpId="0" animBg="1"/>
      <p:bldP spid="707588" grpId="0" animBg="1"/>
      <p:bldP spid="707590" grpId="0"/>
      <p:bldP spid="707591" grpId="0"/>
      <p:bldP spid="707616" grpId="0" animBg="1"/>
      <p:bldP spid="707618" grpId="0" animBg="1"/>
      <p:bldP spid="707619" grpId="0" animBg="1"/>
      <p:bldP spid="707620" grpId="0" animBg="1"/>
      <p:bldP spid="707622" grpId="0"/>
      <p:bldP spid="707623" grpId="0"/>
      <p:bldP spid="707624" grpId="0"/>
    </p:bldLst>
  </p:timing>
  <p:extLst>
    <p:ext uri="{3A86A75C-4F4B-4683-9AE1-C65F6400EC91}">
      <p14:laserTraceLst xmlns:p14="http://schemas.microsoft.com/office/powerpoint/2010/main">
        <p14:tracePtLst>
          <p14:tracePt t="415" x="8858250" y="5238750"/>
          <p14:tracePt t="60633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E2F2BCA5-7E5A-40F4-BFF6-1103A4C96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CC0000"/>
                </a:solidFill>
              </a:rPr>
              <a:t>嵌入式微处理器的集成度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8B89C22D-9982-4B20-8AF3-AB630F16BD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371600"/>
            <a:ext cx="7970838" cy="47244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800"/>
              <a:t>嵌入式微处理器是</a:t>
            </a:r>
            <a:r>
              <a:rPr lang="zh-CN" altLang="en-US" sz="2800">
                <a:solidFill>
                  <a:srgbClr val="FF0000"/>
                </a:solidFill>
              </a:rPr>
              <a:t>面向应用</a:t>
            </a:r>
            <a:r>
              <a:rPr lang="zh-CN" altLang="en-US" sz="2800"/>
              <a:t>的，其片内所包含的</a:t>
            </a:r>
            <a:r>
              <a:rPr lang="zh-CN" altLang="en-US" sz="2800">
                <a:solidFill>
                  <a:srgbClr val="FF0000"/>
                </a:solidFill>
              </a:rPr>
              <a:t>组件的数目和种类</a:t>
            </a:r>
            <a:r>
              <a:rPr lang="zh-CN" altLang="en-US" sz="2800"/>
              <a:t>是由它的市场定位决定的。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/>
              <a:t>在最普通的情况下，嵌入式微处理器包括</a:t>
            </a:r>
            <a:r>
              <a:rPr lang="zh-CN" altLang="en-US"/>
              <a:t>：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400" b="1">
                <a:solidFill>
                  <a:schemeClr val="accent2"/>
                </a:solidFill>
              </a:rPr>
              <a:t>片内存储器：部分嵌入式微处理器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400" b="1">
                <a:solidFill>
                  <a:schemeClr val="accent2"/>
                </a:solidFill>
              </a:rPr>
              <a:t>外部存储器的控制器，外设接口</a:t>
            </a:r>
            <a:r>
              <a:rPr lang="en-US" altLang="zh-CN" sz="2400" b="1">
                <a:solidFill>
                  <a:schemeClr val="accent2"/>
                </a:solidFill>
              </a:rPr>
              <a:t>(</a:t>
            </a:r>
            <a:r>
              <a:rPr lang="zh-CN" altLang="en-US" sz="2400" b="1">
                <a:solidFill>
                  <a:schemeClr val="accent2"/>
                </a:solidFill>
              </a:rPr>
              <a:t>串口，并口</a:t>
            </a:r>
            <a:r>
              <a:rPr lang="en-US" altLang="zh-CN" sz="2400" b="1">
                <a:solidFill>
                  <a:schemeClr val="accent2"/>
                </a:solidFill>
              </a:rPr>
              <a:t>)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zh-CN" sz="2400" b="1">
                <a:solidFill>
                  <a:schemeClr val="accent2"/>
                </a:solidFill>
              </a:rPr>
              <a:t>LCD</a:t>
            </a:r>
            <a:r>
              <a:rPr lang="zh-CN" altLang="en-US" sz="2400" b="1">
                <a:solidFill>
                  <a:schemeClr val="accent2"/>
                </a:solidFill>
              </a:rPr>
              <a:t>控制器：面向终端类应用的嵌入式微处理器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400" b="1">
                <a:solidFill>
                  <a:schemeClr val="accent2"/>
                </a:solidFill>
              </a:rPr>
              <a:t>中断控制器，</a:t>
            </a:r>
            <a:r>
              <a:rPr lang="en-US" altLang="zh-CN" sz="2400" b="1">
                <a:solidFill>
                  <a:schemeClr val="accent2"/>
                </a:solidFill>
              </a:rPr>
              <a:t>DMA</a:t>
            </a:r>
            <a:r>
              <a:rPr lang="zh-CN" altLang="en-US" sz="2400" b="1">
                <a:solidFill>
                  <a:schemeClr val="accent2"/>
                </a:solidFill>
              </a:rPr>
              <a:t>控制器，协处理器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400" b="1">
                <a:solidFill>
                  <a:schemeClr val="accent2"/>
                </a:solidFill>
              </a:rPr>
              <a:t>定时器，</a:t>
            </a:r>
            <a:r>
              <a:rPr lang="en-US" altLang="zh-CN" sz="2400" b="1">
                <a:solidFill>
                  <a:schemeClr val="accent2"/>
                </a:solidFill>
              </a:rPr>
              <a:t>A/D</a:t>
            </a:r>
            <a:r>
              <a:rPr lang="zh-CN" altLang="en-US" sz="2400" b="1">
                <a:solidFill>
                  <a:schemeClr val="accent2"/>
                </a:solidFill>
              </a:rPr>
              <a:t>、</a:t>
            </a:r>
            <a:r>
              <a:rPr lang="en-US" altLang="zh-CN" sz="2400" b="1">
                <a:solidFill>
                  <a:schemeClr val="accent2"/>
                </a:solidFill>
              </a:rPr>
              <a:t>D/A</a:t>
            </a:r>
            <a:r>
              <a:rPr lang="zh-CN" altLang="en-US" sz="2400" b="1">
                <a:solidFill>
                  <a:schemeClr val="accent2"/>
                </a:solidFill>
              </a:rPr>
              <a:t>转换器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400" b="1">
                <a:solidFill>
                  <a:schemeClr val="accent2"/>
                </a:solidFill>
              </a:rPr>
              <a:t>多媒体加速器：当高级图形功能需要时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400" b="1">
                <a:solidFill>
                  <a:schemeClr val="accent2"/>
                </a:solidFill>
              </a:rPr>
              <a:t>总线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400" b="1">
                <a:solidFill>
                  <a:schemeClr val="accent2"/>
                </a:solidFill>
              </a:rPr>
              <a:t>其他标准接口或外设</a:t>
            </a:r>
          </a:p>
        </p:txBody>
      </p:sp>
      <p:sp>
        <p:nvSpPr>
          <p:cNvPr id="37891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0434DCC6-44E2-4C31-B381-21D64E148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05513"/>
            <a:ext cx="644525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a typeface="楷体_GB2312" pitchFamily="49" charset="-122"/>
              </a:rPr>
              <a:t>返回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2FB09D5-4A5A-44E7-AE64-32CC7CCAC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364"/>
    </mc:Choice>
    <mc:Fallback>
      <p:transition spd="slow" advTm="131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0090BABA-E9B7-4526-9F65-E71056C83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CC0000"/>
                </a:solidFill>
              </a:rPr>
              <a:t>嵌入式微处理器的体系结构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90F02F0E-66D7-48EF-9408-C2F0B919DE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7970838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算术格式（</a:t>
            </a:r>
            <a:r>
              <a:rPr lang="en-US" altLang="zh-CN" dirty="0"/>
              <a:t>Arithmetic Format</a:t>
            </a:r>
            <a:r>
              <a:rPr lang="zh-CN" altLang="en-US" dirty="0"/>
              <a:t>）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400" b="1" dirty="0"/>
              <a:t>由于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低成本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低功耗</a:t>
            </a:r>
            <a:r>
              <a:rPr lang="zh-CN" altLang="en-US" sz="2400" b="1" dirty="0"/>
              <a:t>的限制，大多数的嵌入式微处理器使用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定点运算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fixed-point arithmetic</a:t>
            </a:r>
            <a:r>
              <a:rPr lang="zh-CN" altLang="en-US" sz="2400" b="1" dirty="0"/>
              <a:t>）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sz="2400" b="1" dirty="0"/>
              <a:t>当嵌入式系统中需要使用浮点运算时，可采用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软件模拟</a:t>
            </a:r>
            <a:r>
              <a:rPr lang="zh-CN" altLang="en-US" sz="2400" b="1" dirty="0"/>
              <a:t>的方式实现浮点运算，只不过这样要占用更多的处理器时间。</a:t>
            </a:r>
            <a:r>
              <a:rPr lang="zh-CN" altLang="en-US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功能单元（</a:t>
            </a:r>
            <a:r>
              <a:rPr lang="en-US" altLang="zh-CN" dirty="0"/>
              <a:t>Functional Units</a:t>
            </a:r>
            <a:r>
              <a:rPr lang="zh-CN" altLang="en-US" dirty="0"/>
              <a:t>）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b="1" dirty="0"/>
              <a:t>通常包括不止一个的功能单元，典型的是包含一个</a:t>
            </a:r>
            <a:r>
              <a:rPr lang="en-US" altLang="zh-CN" sz="2400" b="1" dirty="0"/>
              <a:t>ALU</a:t>
            </a:r>
            <a:r>
              <a:rPr lang="zh-CN" altLang="en-US" sz="2400" b="1" dirty="0"/>
              <a:t>、移位器和</a:t>
            </a:r>
            <a:r>
              <a:rPr lang="en-US" altLang="zh-CN" sz="2400" b="1" dirty="0"/>
              <a:t>MAC</a:t>
            </a:r>
            <a:r>
              <a:rPr lang="zh-CN" altLang="en-US" sz="2400" b="1" dirty="0"/>
              <a:t>，处理器通常用一条指令完成乘法操作。</a:t>
            </a:r>
            <a:r>
              <a:rPr lang="zh-CN" altLang="en-US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流水线（</a:t>
            </a:r>
            <a:r>
              <a:rPr lang="en-US" altLang="zh-CN" dirty="0"/>
              <a:t>Pipeline</a:t>
            </a:r>
            <a:r>
              <a:rPr lang="zh-CN" altLang="en-US" dirty="0"/>
              <a:t>）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b="1" dirty="0"/>
              <a:t>通常采用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单周期执行指令</a:t>
            </a:r>
            <a:r>
              <a:rPr lang="zh-CN" altLang="en-US" sz="2400" b="1" dirty="0"/>
              <a:t>，可能导致比较长的流水线</a:t>
            </a:r>
            <a:r>
              <a:rPr lang="zh-CN" altLang="en-US" sz="2400" dirty="0"/>
              <a:t>  </a:t>
            </a:r>
          </a:p>
        </p:txBody>
      </p:sp>
      <p:sp>
        <p:nvSpPr>
          <p:cNvPr id="39939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56942CC4-08D5-494D-867E-1C9A4CE3D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05513"/>
            <a:ext cx="644525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a typeface="楷体_GB2312" pitchFamily="49" charset="-122"/>
              </a:rPr>
              <a:t>返回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11F80CE-3B28-4426-BA41-E37351A638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063"/>
    </mc:Choice>
    <mc:Fallback>
      <p:transition spd="slow" advTm="118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>
            <a:extLst>
              <a:ext uri="{FF2B5EF4-FFF2-40B4-BE49-F238E27FC236}">
                <a16:creationId xmlns:a16="http://schemas.microsoft.com/office/drawing/2014/main" id="{EB53D7C4-A9A0-490F-886C-18A5589848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2286000"/>
            <a:ext cx="7467600" cy="1981200"/>
          </a:xfrm>
        </p:spPr>
        <p:txBody>
          <a:bodyPr/>
          <a:lstStyle/>
          <a:p>
            <a:pPr eaLnBrk="1" hangingPunct="1"/>
            <a:r>
              <a:rPr lang="zh-CN" altLang="en-US" sz="4000" u="sng"/>
              <a:t>第二章</a:t>
            </a:r>
            <a:br>
              <a:rPr lang="zh-CN" altLang="en-US" sz="4000" u="sng"/>
            </a:br>
            <a:br>
              <a:rPr lang="zh-CN" altLang="en-US" sz="4000"/>
            </a:br>
            <a:r>
              <a:rPr lang="zh-CN" altLang="en-US" sz="4000"/>
              <a:t>嵌入式硬件系统基础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BD39870-7371-4E92-9C9E-C708B8A2B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9"/>
    </mc:Choice>
    <mc:Fallback>
      <p:transition spd="slow" advTm="8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4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7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7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748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B446A172-2D71-40C9-919C-226DE105C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CC0000"/>
                </a:solidFill>
              </a:rPr>
              <a:t>嵌入式微处理器的指令集</a:t>
            </a:r>
          </a:p>
        </p:txBody>
      </p:sp>
      <p:sp>
        <p:nvSpPr>
          <p:cNvPr id="713731" name="Rectangle 3">
            <a:extLst>
              <a:ext uri="{FF2B5EF4-FFF2-40B4-BE49-F238E27FC236}">
                <a16:creationId xmlns:a16="http://schemas.microsoft.com/office/drawing/2014/main" id="{17BDD2FB-6457-456F-8258-1E2400838F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143000"/>
            <a:ext cx="8153400" cy="5410200"/>
          </a:xfrm>
        </p:spPr>
        <p:txBody>
          <a:bodyPr/>
          <a:lstStyle/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为满足应用领域的需要，嵌入式微处理器的指令集一般要针对特定领域的应用进行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剪裁和扩充</a:t>
            </a:r>
            <a:r>
              <a:rPr lang="zh-CN" altLang="en-US" sz="2800">
                <a:latin typeface="Times New Roman" panose="02020603050405020304" pitchFamily="18" charset="0"/>
              </a:rPr>
              <a:t>。</a:t>
            </a:r>
          </a:p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目前很多应用系统需要类似于</a:t>
            </a:r>
            <a:r>
              <a:rPr lang="en-US" altLang="zh-CN" sz="2800">
                <a:latin typeface="Times New Roman" panose="02020603050405020304" pitchFamily="18" charset="0"/>
              </a:rPr>
              <a:t>DSP</a:t>
            </a:r>
            <a:r>
              <a:rPr lang="zh-CN" altLang="en-US" sz="2800">
                <a:latin typeface="Times New Roman" panose="02020603050405020304" pitchFamily="18" charset="0"/>
              </a:rPr>
              <a:t>的数字处理功能。这些指令主要有：</a:t>
            </a:r>
          </a:p>
          <a:p>
            <a:pPr lvl="1" eaLnBrk="1" hangingPunct="1"/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乘加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(MAC)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操作</a:t>
            </a:r>
            <a:r>
              <a:rPr lang="zh-CN" altLang="en-US" sz="2400" b="1">
                <a:latin typeface="Times New Roman" panose="02020603050405020304" pitchFamily="18" charset="0"/>
              </a:rPr>
              <a:t>：它在一个周期中执行了一次乘法运算和一次加法运算。 </a:t>
            </a:r>
          </a:p>
          <a:p>
            <a:pPr lvl="1" eaLnBrk="1" hangingPunct="1"/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SIMD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类操作</a:t>
            </a:r>
            <a:r>
              <a:rPr lang="zh-CN" altLang="en-US" sz="2400" b="1">
                <a:latin typeface="Times New Roman" panose="02020603050405020304" pitchFamily="18" charset="0"/>
              </a:rPr>
              <a:t>：允许使用一条指令进行多个并行数据流的计算。 </a:t>
            </a:r>
          </a:p>
          <a:p>
            <a:pPr lvl="1" eaLnBrk="1" hangingPunct="1"/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零开销的循环指令</a:t>
            </a:r>
            <a:r>
              <a:rPr lang="zh-CN" altLang="en-US" sz="2400" b="1">
                <a:latin typeface="Times New Roman" panose="02020603050405020304" pitchFamily="18" charset="0"/>
              </a:rPr>
              <a:t>：采用硬件方式减少了循环的开销。仅使用两条指令实现一个循环，一条是循环的开始并提供循环次数，另一条是循环体。 </a:t>
            </a:r>
          </a:p>
          <a:p>
            <a:pPr lvl="1" eaLnBrk="1" hangingPunct="1"/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多媒体加速指令</a:t>
            </a:r>
            <a:r>
              <a:rPr lang="zh-CN" altLang="en-US" sz="2400" b="1">
                <a:latin typeface="Times New Roman" panose="02020603050405020304" pitchFamily="18" charset="0"/>
              </a:rPr>
              <a:t>：像素处理、多边形、</a:t>
            </a:r>
            <a:r>
              <a:rPr lang="en-US" altLang="zh-CN" sz="2400" b="1">
                <a:latin typeface="Times New Roman" panose="02020603050405020304" pitchFamily="18" charset="0"/>
              </a:rPr>
              <a:t>3D</a:t>
            </a:r>
            <a:r>
              <a:rPr lang="zh-CN" altLang="en-US" sz="2400" b="1">
                <a:latin typeface="Times New Roman" panose="02020603050405020304" pitchFamily="18" charset="0"/>
              </a:rPr>
              <a:t>操作等指令。</a:t>
            </a:r>
            <a:r>
              <a:rPr lang="zh-CN" altLang="en-US" sz="2400">
                <a:latin typeface="Times New Roman" panose="02020603050405020304" pitchFamily="18" charset="0"/>
              </a:rPr>
              <a:t>   </a:t>
            </a:r>
          </a:p>
        </p:txBody>
      </p:sp>
      <p:sp>
        <p:nvSpPr>
          <p:cNvPr id="41987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9CFE53A9-C8C1-4B27-996A-7D36D14A9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05513"/>
            <a:ext cx="644525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a typeface="楷体_GB2312" pitchFamily="49" charset="-122"/>
              </a:rPr>
              <a:t>返回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90A394E-F098-4EF6-836B-9B08530290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516"/>
    </mc:Choice>
    <mc:Fallback>
      <p:transition spd="slow" advTm="119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373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C873C59C-D23C-4662-A3D1-373200E7A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CC0000"/>
                </a:solidFill>
              </a:rPr>
              <a:t>嵌入式微处理器的性能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057DD73A-D15B-4E23-8686-EA0097F495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2800"/>
              <a:t>低端（低价，低性能） </a:t>
            </a:r>
          </a:p>
          <a:p>
            <a:pPr lvl="1" eaLnBrk="1" hangingPunct="1"/>
            <a:r>
              <a:rPr lang="zh-CN" altLang="en-US" sz="2400" b="1"/>
              <a:t>一般低端嵌入式微处理器的性能最多达到</a:t>
            </a:r>
            <a:r>
              <a:rPr lang="en-US" altLang="zh-CN" sz="2400" b="1"/>
              <a:t>50MIPS</a:t>
            </a:r>
            <a:r>
              <a:rPr lang="zh-CN" altLang="en-US" sz="2400" b="1"/>
              <a:t>，应用在对性能要求不高但对</a:t>
            </a:r>
            <a:r>
              <a:rPr lang="zh-CN" altLang="en-US" sz="2400" b="1">
                <a:solidFill>
                  <a:srgbClr val="FF0000"/>
                </a:solidFill>
              </a:rPr>
              <a:t>价格和功耗</a:t>
            </a:r>
            <a:r>
              <a:rPr lang="zh-CN" altLang="en-US" sz="2400" b="1"/>
              <a:t>有严格要求的应用系统中。</a:t>
            </a:r>
            <a:r>
              <a:rPr lang="zh-CN" altLang="en-US" sz="2400"/>
              <a:t> </a:t>
            </a:r>
          </a:p>
          <a:p>
            <a:pPr eaLnBrk="1" hangingPunct="1"/>
            <a:r>
              <a:rPr lang="zh-CN" altLang="en-US" sz="2800"/>
              <a:t>中档，低功耗 </a:t>
            </a:r>
          </a:p>
          <a:p>
            <a:pPr lvl="1" eaLnBrk="1" hangingPunct="1"/>
            <a:r>
              <a:rPr lang="zh-CN" altLang="en-US" sz="2400" b="1"/>
              <a:t>中档的嵌入式微处理器可达到较好的性能（如</a:t>
            </a:r>
            <a:r>
              <a:rPr lang="en-US" altLang="zh-CN" sz="2400" b="1"/>
              <a:t>150MIPS</a:t>
            </a:r>
            <a:r>
              <a:rPr lang="zh-CN" altLang="en-US" sz="2400" b="1"/>
              <a:t>左右），采用增加</a:t>
            </a:r>
            <a:r>
              <a:rPr lang="zh-CN" altLang="en-US" sz="2400" b="1">
                <a:solidFill>
                  <a:srgbClr val="FF0000"/>
                </a:solidFill>
              </a:rPr>
              <a:t>时钟频率、加深流水深度、增加</a:t>
            </a:r>
            <a:r>
              <a:rPr lang="en-US" altLang="zh-CN" sz="2400" b="1">
                <a:solidFill>
                  <a:srgbClr val="FF0000"/>
                </a:solidFill>
              </a:rPr>
              <a:t>Cache</a:t>
            </a:r>
            <a:r>
              <a:rPr lang="zh-CN" altLang="en-US" sz="2400" b="1">
                <a:solidFill>
                  <a:srgbClr val="FF0000"/>
                </a:solidFill>
              </a:rPr>
              <a:t>及一些额外的功能块来提高性能</a:t>
            </a:r>
            <a:r>
              <a:rPr lang="zh-CN" altLang="en-US" sz="2400" b="1"/>
              <a:t>，并保持</a:t>
            </a:r>
            <a:r>
              <a:rPr lang="zh-CN" altLang="en-US" sz="2400" b="1">
                <a:solidFill>
                  <a:srgbClr val="FF0000"/>
                </a:solidFill>
              </a:rPr>
              <a:t>低功耗</a:t>
            </a:r>
            <a:r>
              <a:rPr lang="zh-CN" altLang="en-US" sz="2400" b="1"/>
              <a:t>。</a:t>
            </a:r>
            <a:r>
              <a:rPr lang="zh-CN" altLang="en-US" sz="2400"/>
              <a:t> </a:t>
            </a:r>
          </a:p>
          <a:p>
            <a:pPr eaLnBrk="1" hangingPunct="1"/>
            <a:r>
              <a:rPr lang="zh-CN" altLang="en-US" sz="2800"/>
              <a:t>高端 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300B678-299F-4F53-A735-5F00CAC6B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738"/>
    </mc:Choice>
    <mc:Fallback>
      <p:transition spd="slow" advTm="188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4C7D53A9-975E-45AE-B2D3-60D0ECF08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CC0000"/>
                </a:solidFill>
              </a:rPr>
              <a:t>嵌入式微处理器的性能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22F128E9-FC70-4864-A416-BEDE738CDF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371600"/>
            <a:ext cx="7772400" cy="4800600"/>
          </a:xfrm>
        </p:spPr>
        <p:txBody>
          <a:bodyPr/>
          <a:lstStyle/>
          <a:p>
            <a:pPr eaLnBrk="1" hangingPunct="1"/>
            <a:r>
              <a:rPr lang="zh-CN" altLang="en-US" sz="2800"/>
              <a:t>高端嵌入式微处理器用于</a:t>
            </a:r>
            <a:r>
              <a:rPr lang="zh-CN" altLang="en-US" sz="2800">
                <a:solidFill>
                  <a:srgbClr val="FF0000"/>
                </a:solidFill>
              </a:rPr>
              <a:t>高强度计算</a:t>
            </a:r>
            <a:r>
              <a:rPr lang="zh-CN" altLang="en-US" sz="2800"/>
              <a:t>的应用，使用不同的方法来达到更高的并行度 </a:t>
            </a:r>
          </a:p>
          <a:p>
            <a:pPr lvl="1" eaLnBrk="1" hangingPunct="1">
              <a:lnSpc>
                <a:spcPct val="115000"/>
              </a:lnSpc>
            </a:pPr>
            <a:r>
              <a:rPr lang="zh-CN" altLang="en-US" sz="2000" b="1">
                <a:solidFill>
                  <a:srgbClr val="FF0000"/>
                </a:solidFill>
                <a:ea typeface="楷体_GB2312" pitchFamily="49" charset="-122"/>
              </a:rPr>
              <a:t>单指令执行乘法操作</a:t>
            </a:r>
            <a:r>
              <a:rPr lang="zh-CN" altLang="en-US" sz="2000" b="1"/>
              <a:t>：通过加入额外的功能单元和扩展指令集，使许多操作能在一个单一的周期内并行执行。</a:t>
            </a:r>
          </a:p>
          <a:p>
            <a:pPr lvl="1" eaLnBrk="1" hangingPunct="1">
              <a:lnSpc>
                <a:spcPct val="115000"/>
              </a:lnSpc>
            </a:pPr>
            <a:r>
              <a:rPr lang="zh-CN" altLang="en-US" sz="2000" b="1">
                <a:solidFill>
                  <a:srgbClr val="FF0000"/>
                </a:solidFill>
                <a:ea typeface="楷体_GB2312" pitchFamily="49" charset="-122"/>
              </a:rPr>
              <a:t>每个周期执行多条指令</a:t>
            </a:r>
            <a:r>
              <a:rPr lang="zh-CN" altLang="en-US" sz="2000" b="1"/>
              <a:t>：桌面和服务器的超标量处理器都支持单周期多条指令执行，在嵌入式领域通常使用</a:t>
            </a:r>
            <a:r>
              <a:rPr lang="en-US" altLang="zh-CN" sz="2000" b="1"/>
              <a:t>VLIW(very large instruction word)</a:t>
            </a:r>
            <a:r>
              <a:rPr lang="zh-CN" altLang="en-US" sz="2000" b="1"/>
              <a:t>来实现，这样只需较少的硬件，总体价格会更低些。例如</a:t>
            </a:r>
            <a:r>
              <a:rPr lang="en-US" altLang="zh-CN" sz="2000" b="1"/>
              <a:t>TI</a:t>
            </a:r>
            <a:r>
              <a:rPr lang="zh-CN" altLang="en-US" sz="2000" b="1"/>
              <a:t>的</a:t>
            </a:r>
            <a:r>
              <a:rPr lang="en-US" altLang="zh-CN" sz="2000" b="1"/>
              <a:t>TMS320C6201</a:t>
            </a:r>
            <a:r>
              <a:rPr lang="zh-CN" altLang="en-US" sz="2000" b="1"/>
              <a:t>芯片，通过使用</a:t>
            </a:r>
            <a:r>
              <a:rPr lang="en-US" altLang="zh-CN" sz="2000" b="1"/>
              <a:t>VLIW</a:t>
            </a:r>
            <a:r>
              <a:rPr lang="zh-CN" altLang="en-US" sz="2000" b="1"/>
              <a:t>方法，能在每个周期同时执行</a:t>
            </a:r>
            <a:r>
              <a:rPr lang="en-US" altLang="zh-CN" sz="2000" b="1"/>
              <a:t>8</a:t>
            </a:r>
            <a:r>
              <a:rPr lang="zh-CN" altLang="en-US" sz="2000" b="1"/>
              <a:t>条独立的</a:t>
            </a:r>
            <a:r>
              <a:rPr lang="en-US" altLang="zh-CN" sz="2000" b="1"/>
              <a:t>32</a:t>
            </a:r>
            <a:r>
              <a:rPr lang="zh-CN" altLang="en-US" sz="2000" b="1"/>
              <a:t>位指令。</a:t>
            </a:r>
          </a:p>
          <a:p>
            <a:pPr lvl="1" eaLnBrk="1" hangingPunct="1">
              <a:lnSpc>
                <a:spcPct val="115000"/>
              </a:lnSpc>
            </a:pPr>
            <a:r>
              <a:rPr lang="zh-CN" altLang="en-US" sz="2000" b="1">
                <a:solidFill>
                  <a:srgbClr val="FF0000"/>
                </a:solidFill>
                <a:ea typeface="楷体_GB2312" pitchFamily="49" charset="-122"/>
              </a:rPr>
              <a:t>使用多处理器</a:t>
            </a:r>
            <a:r>
              <a:rPr lang="zh-CN" altLang="en-US" sz="2000" b="1"/>
              <a:t>：采用多处理器的方式满足应用系统的更高要求。一些嵌入式微处理器采用特殊的硬件支持多处理器。如</a:t>
            </a:r>
            <a:r>
              <a:rPr lang="en-US" altLang="zh-CN" sz="2000" b="1"/>
              <a:t>TI</a:t>
            </a:r>
            <a:r>
              <a:rPr lang="zh-CN" altLang="en-US" sz="2000" b="1"/>
              <a:t>的</a:t>
            </a:r>
            <a:r>
              <a:rPr lang="en-US" altLang="zh-CN" sz="2000" b="1"/>
              <a:t>OMAP730</a:t>
            </a:r>
            <a:r>
              <a:rPr lang="zh-CN" altLang="en-US" sz="2000" b="1"/>
              <a:t>包括了三个处理器核</a:t>
            </a:r>
            <a:r>
              <a:rPr lang="en-US" altLang="zh-CN" sz="2000" b="1"/>
              <a:t>ARM9</a:t>
            </a:r>
            <a:r>
              <a:rPr lang="zh-CN" altLang="en-US" sz="2000" b="1"/>
              <a:t>、</a:t>
            </a:r>
            <a:r>
              <a:rPr lang="en-US" altLang="zh-CN" sz="2000" b="1"/>
              <a:t>ARM7</a:t>
            </a:r>
            <a:r>
              <a:rPr lang="zh-CN" altLang="en-US" sz="2000" b="1"/>
              <a:t>、</a:t>
            </a:r>
            <a:r>
              <a:rPr lang="en-US" altLang="zh-CN" sz="2000" b="1"/>
              <a:t>DSP</a:t>
            </a:r>
            <a:r>
              <a:rPr lang="zh-CN" altLang="en-US" sz="2000" b="1"/>
              <a:t>。</a:t>
            </a:r>
          </a:p>
        </p:txBody>
      </p:sp>
      <p:sp>
        <p:nvSpPr>
          <p:cNvPr id="46083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42B87F42-A7D8-41C3-B794-3C056FF0E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05513"/>
            <a:ext cx="644525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a typeface="楷体_GB2312" pitchFamily="49" charset="-122"/>
              </a:rPr>
              <a:t>返回</a:t>
            </a:r>
          </a:p>
        </p:txBody>
      </p:sp>
      <p:pic>
        <p:nvPicPr>
          <p:cNvPr id="717829" name="Picture 5" descr="image005">
            <a:extLst>
              <a:ext uri="{FF2B5EF4-FFF2-40B4-BE49-F238E27FC236}">
                <a16:creationId xmlns:a16="http://schemas.microsoft.com/office/drawing/2014/main" id="{03A0D181-7E4B-4E75-8F94-7B3F942C1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765175"/>
            <a:ext cx="7488237" cy="557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9E72E53-55A5-41C6-A332-0693D168CB9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080"/>
    </mc:Choice>
    <mc:Fallback>
      <p:transition spd="slow" advTm="223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1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E074AC3D-BAA6-48DD-86E5-FF1000E22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主要内容</a:t>
            </a:r>
          </a:p>
        </p:txBody>
      </p:sp>
      <p:sp>
        <p:nvSpPr>
          <p:cNvPr id="676867" name="Rectangle 3">
            <a:extLst>
              <a:ext uri="{FF2B5EF4-FFF2-40B4-BE49-F238E27FC236}">
                <a16:creationId xmlns:a16="http://schemas.microsoft.com/office/drawing/2014/main" id="{C94D2269-F79C-4528-BDC0-91BBE1D54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509713"/>
            <a:ext cx="4095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  <a:ea typeface="华文新魏" panose="02010800040101010101" pitchFamily="2" charset="-122"/>
              </a:rPr>
              <a:t>嵌入式硬件系统基本组成</a:t>
            </a:r>
          </a:p>
        </p:txBody>
      </p:sp>
      <p:sp>
        <p:nvSpPr>
          <p:cNvPr id="676868" name="Rectangle 4">
            <a:extLst>
              <a:ext uri="{FF2B5EF4-FFF2-40B4-BE49-F238E27FC236}">
                <a16:creationId xmlns:a16="http://schemas.microsoft.com/office/drawing/2014/main" id="{22022CD6-2925-4314-8903-AE1269AA5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438400"/>
            <a:ext cx="267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  <a:ea typeface="华文新魏" panose="02010800040101010101" pitchFamily="2" charset="-122"/>
              </a:rPr>
              <a:t>嵌入式微处理器</a:t>
            </a:r>
          </a:p>
        </p:txBody>
      </p:sp>
      <p:sp>
        <p:nvSpPr>
          <p:cNvPr id="676869" name="Rectangle 5">
            <a:extLst>
              <a:ext uri="{FF2B5EF4-FFF2-40B4-BE49-F238E27FC236}">
                <a16:creationId xmlns:a16="http://schemas.microsoft.com/office/drawing/2014/main" id="{98E5A973-E751-4121-A125-54135EA53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90888"/>
            <a:ext cx="2673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  <a:ea typeface="华文新魏" panose="02010800040101010101" pitchFamily="2" charset="-122"/>
              </a:rPr>
              <a:t>嵌入式系统总线</a:t>
            </a:r>
          </a:p>
        </p:txBody>
      </p:sp>
      <p:sp>
        <p:nvSpPr>
          <p:cNvPr id="676870" name="Rectangle 6">
            <a:extLst>
              <a:ext uri="{FF2B5EF4-FFF2-40B4-BE49-F238E27FC236}">
                <a16:creationId xmlns:a16="http://schemas.microsoft.com/office/drawing/2014/main" id="{72248569-91C5-42FF-BDD7-FCF7A8EEF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191000"/>
            <a:ext cx="267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  <a:ea typeface="华文新魏" panose="02010800040101010101" pitchFamily="2" charset="-122"/>
              </a:rPr>
              <a:t>嵌入式存储系统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EBF4AA7-7C2E-485F-A25C-59C1CCC47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88"/>
    </mc:Choice>
    <mc:Fallback>
      <p:transition spd="slow" advTm="18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6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7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7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7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7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6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6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76867" grpId="0"/>
      <p:bldP spid="676868" grpId="0"/>
      <p:bldP spid="676869" grpId="0"/>
      <p:bldP spid="6768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CCF3B2B3-B487-482A-BB52-FA09A4E25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057400"/>
            <a:ext cx="7848600" cy="1905000"/>
          </a:xfrm>
        </p:spPr>
        <p:txBody>
          <a:bodyPr/>
          <a:lstStyle/>
          <a:p>
            <a:pPr eaLnBrk="1" hangingPunct="1"/>
            <a:r>
              <a:rPr lang="zh-CN" altLang="en-US" sz="3600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  <a:t>第一节</a:t>
            </a:r>
            <a:br>
              <a:rPr lang="zh-CN" altLang="en-US" sz="3600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</a:br>
            <a:br>
              <a:rPr lang="zh-CN" altLang="en-US" sz="3600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3600" u="sng">
                <a:solidFill>
                  <a:srgbClr val="003366"/>
                </a:solidFill>
                <a:latin typeface="楷体_GB2312" pitchFamily="49" charset="-122"/>
                <a:ea typeface="楷体_GB2312" pitchFamily="49" charset="-122"/>
              </a:rPr>
              <a:t>嵌入式硬件系统基本组成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0A92F55-6074-4A23-9DB3-BE990D0AA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5"/>
    </mc:Choice>
    <mc:Fallback>
      <p:transition spd="slow" advTm="7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6CD5B3DA-06E4-43E4-BE1B-F166DB86F8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2400" cy="3657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/>
              <a:t>	</a:t>
            </a:r>
            <a:r>
              <a:rPr lang="zh-CN" altLang="en-US" dirty="0"/>
              <a:t>嵌入式系统的硬件是以包含嵌入式微处理器的</a:t>
            </a:r>
            <a:r>
              <a:rPr lang="en-US" altLang="zh-CN" dirty="0"/>
              <a:t>SoC</a:t>
            </a:r>
            <a:r>
              <a:rPr lang="zh-CN" altLang="en-US" dirty="0"/>
              <a:t>为核心，主要由</a:t>
            </a:r>
            <a:r>
              <a:rPr lang="en-US" altLang="zh-CN" dirty="0"/>
              <a:t>SoC</a:t>
            </a:r>
            <a:r>
              <a:rPr lang="zh-CN" altLang="en-US" dirty="0"/>
              <a:t>、总线、存储器、输入</a:t>
            </a:r>
            <a:r>
              <a:rPr lang="en-US" altLang="zh-CN" dirty="0"/>
              <a:t>/</a:t>
            </a:r>
            <a:r>
              <a:rPr lang="zh-CN" altLang="en-US" dirty="0"/>
              <a:t>输出接口和设备组成。</a:t>
            </a:r>
          </a:p>
          <a:p>
            <a:pPr lvl="1" eaLnBrk="1" hangingPunct="1"/>
            <a:r>
              <a:rPr lang="zh-CN" altLang="en-US" b="1" dirty="0"/>
              <a:t>嵌入式微处理器为核心的</a:t>
            </a:r>
            <a:r>
              <a:rPr lang="en-US" altLang="zh-CN" b="1" dirty="0"/>
              <a:t>SoC </a:t>
            </a:r>
          </a:p>
          <a:p>
            <a:pPr lvl="1" eaLnBrk="1" hangingPunct="1"/>
            <a:r>
              <a:rPr lang="zh-CN" altLang="en-US" b="1" dirty="0"/>
              <a:t>总线 </a:t>
            </a:r>
          </a:p>
          <a:p>
            <a:pPr lvl="1" eaLnBrk="1" hangingPunct="1"/>
            <a:r>
              <a:rPr lang="zh-CN" altLang="en-US" b="1" dirty="0"/>
              <a:t>存储器 </a:t>
            </a:r>
          </a:p>
          <a:p>
            <a:pPr lvl="1" eaLnBrk="1" hangingPunct="1"/>
            <a:r>
              <a:rPr lang="zh-CN" altLang="en-US" b="1" dirty="0"/>
              <a:t>输入</a:t>
            </a:r>
            <a:r>
              <a:rPr lang="en-US" altLang="zh-CN" b="1" dirty="0"/>
              <a:t>/</a:t>
            </a:r>
            <a:r>
              <a:rPr lang="zh-CN" altLang="en-US" b="1" dirty="0"/>
              <a:t>输出接口和设备</a:t>
            </a:r>
            <a:r>
              <a:rPr lang="zh-CN" altLang="en-US" dirty="0"/>
              <a:t>  </a:t>
            </a:r>
          </a:p>
        </p:txBody>
      </p:sp>
      <p:pic>
        <p:nvPicPr>
          <p:cNvPr id="680963" name="Picture 3" descr="R44B0X-001NEW">
            <a:extLst>
              <a:ext uri="{FF2B5EF4-FFF2-40B4-BE49-F238E27FC236}">
                <a16:creationId xmlns:a16="http://schemas.microsoft.com/office/drawing/2014/main" id="{4B8E6DE2-7CB5-4ED8-9F20-1FFB7A82C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76600"/>
            <a:ext cx="37338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4A6B26F-450E-4E70-AB2C-8FC9E90F7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32"/>
    </mc:Choice>
    <mc:Fallback>
      <p:transition spd="slow" advTm="89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213A719F-8855-4CE8-A9FD-66BC9380C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嵌入式微处理器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4933D382-B417-41D9-B60F-8B337D3C1B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/>
              <a:t>每个嵌入式系统至少包含一个嵌入式微处理器 </a:t>
            </a:r>
          </a:p>
          <a:p>
            <a:pPr eaLnBrk="1" hangingPunct="1"/>
            <a:r>
              <a:rPr lang="zh-CN" altLang="en-US"/>
              <a:t>嵌入式微处理器体系结构可采用冯</a:t>
            </a:r>
            <a:r>
              <a:rPr lang="en-US" altLang="zh-CN">
                <a:latin typeface="Arial" panose="020B0604020202020204" pitchFamily="34" charset="0"/>
              </a:rPr>
              <a:t>•</a:t>
            </a:r>
            <a:r>
              <a:rPr lang="zh-CN" altLang="en-US"/>
              <a:t>诺依曼（</a:t>
            </a:r>
            <a:r>
              <a:rPr lang="en-US" altLang="zh-CN"/>
              <a:t>Von Neumann</a:t>
            </a:r>
            <a:r>
              <a:rPr lang="zh-CN" altLang="en-US"/>
              <a:t>）结构或哈佛（</a:t>
            </a:r>
            <a:r>
              <a:rPr lang="en-US" altLang="zh-CN"/>
              <a:t>Harvard</a:t>
            </a:r>
            <a:r>
              <a:rPr lang="zh-CN" altLang="en-US"/>
              <a:t>）结构</a:t>
            </a:r>
          </a:p>
        </p:txBody>
      </p:sp>
      <p:grpSp>
        <p:nvGrpSpPr>
          <p:cNvPr id="13315" name="Group 4">
            <a:extLst>
              <a:ext uri="{FF2B5EF4-FFF2-40B4-BE49-F238E27FC236}">
                <a16:creationId xmlns:a16="http://schemas.microsoft.com/office/drawing/2014/main" id="{D227F8C8-A6E1-4CBE-8200-FBF77ECCFF9F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3794125"/>
            <a:ext cx="3657600" cy="1728788"/>
            <a:chOff x="2714" y="11158"/>
            <a:chExt cx="3240" cy="1404"/>
          </a:xfrm>
        </p:grpSpPr>
        <p:sp>
          <p:nvSpPr>
            <p:cNvPr id="13316" name="Text Box 5">
              <a:extLst>
                <a:ext uri="{FF2B5EF4-FFF2-40B4-BE49-F238E27FC236}">
                  <a16:creationId xmlns:a16="http://schemas.microsoft.com/office/drawing/2014/main" id="{6E0AE425-486A-4643-BED0-DF49794C1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" y="11158"/>
              <a:ext cx="720" cy="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r>
                <a:rPr lang="zh-CN" altLang="en-US" sz="2000" b="1">
                  <a:latin typeface="楷体_GB2312" pitchFamily="49" charset="-122"/>
                  <a:ea typeface="楷体_GB2312" pitchFamily="49" charset="-122"/>
                </a:rPr>
                <a:t>地址</a:t>
              </a:r>
            </a:p>
          </p:txBody>
        </p:sp>
        <p:sp>
          <p:nvSpPr>
            <p:cNvPr id="13317" name="Text Box 6">
              <a:extLst>
                <a:ext uri="{FF2B5EF4-FFF2-40B4-BE49-F238E27FC236}">
                  <a16:creationId xmlns:a16="http://schemas.microsoft.com/office/drawing/2014/main" id="{69ED66EF-E1FA-4B87-A290-1796743CC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4" y="11470"/>
              <a:ext cx="720" cy="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lang="zh-CN" altLang="en-US" sz="2000" b="1">
                  <a:latin typeface="楷体_GB2312" pitchFamily="49" charset="-122"/>
                  <a:ea typeface="楷体_GB2312" pitchFamily="49" charset="-122"/>
                </a:rPr>
                <a:t>数据</a:t>
              </a:r>
            </a:p>
          </p:txBody>
        </p:sp>
        <p:sp>
          <p:nvSpPr>
            <p:cNvPr id="13318" name="Text Box 7">
              <a:extLst>
                <a:ext uri="{FF2B5EF4-FFF2-40B4-BE49-F238E27FC236}">
                  <a16:creationId xmlns:a16="http://schemas.microsoft.com/office/drawing/2014/main" id="{A8820EEA-F223-4F56-8792-15916DDD25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4" y="11314"/>
              <a:ext cx="1260" cy="12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2000" b="1">
                  <a:latin typeface="楷体_GB2312" pitchFamily="49" charset="-122"/>
                  <a:ea typeface="楷体_GB2312" pitchFamily="49" charset="-122"/>
                </a:rPr>
                <a:t>主存储器</a:t>
              </a:r>
            </a:p>
            <a:p>
              <a:pPr algn="ctr" eaLnBrk="0" hangingPunct="0"/>
              <a:endParaRPr lang="zh-CN" altLang="en-US" sz="2000" b="1">
                <a:latin typeface="楷体_GB2312" pitchFamily="49" charset="-122"/>
                <a:ea typeface="楷体_GB2312" pitchFamily="49" charset="-122"/>
              </a:endParaRPr>
            </a:p>
            <a:p>
              <a:pPr algn="ctr" eaLnBrk="0" hangingPunct="0"/>
              <a:endParaRPr lang="zh-CN" altLang="en-US" sz="2000" b="1">
                <a:latin typeface="楷体_GB2312" pitchFamily="49" charset="-122"/>
                <a:ea typeface="楷体_GB2312" pitchFamily="49" charset="-122"/>
              </a:endParaRPr>
            </a:p>
            <a:p>
              <a:pPr algn="ctr" eaLnBrk="0" hangingPunct="0"/>
              <a:r>
                <a:rPr lang="en-US" altLang="zh-CN" sz="2000" b="1">
                  <a:latin typeface="楷体_GB2312" pitchFamily="49" charset="-122"/>
                  <a:ea typeface="楷体_GB2312" pitchFamily="49" charset="-122"/>
                </a:rPr>
                <a:t>MOV r8,#8</a:t>
              </a:r>
            </a:p>
          </p:txBody>
        </p:sp>
        <p:sp>
          <p:nvSpPr>
            <p:cNvPr id="13319" name="Text Box 8">
              <a:extLst>
                <a:ext uri="{FF2B5EF4-FFF2-40B4-BE49-F238E27FC236}">
                  <a16:creationId xmlns:a16="http://schemas.microsoft.com/office/drawing/2014/main" id="{278B63A8-20E4-4830-8170-4F18C658F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4" y="11314"/>
              <a:ext cx="1080" cy="12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2000" b="1">
                  <a:latin typeface="楷体_GB2312" pitchFamily="49" charset="-122"/>
                  <a:ea typeface="楷体_GB2312" pitchFamily="49" charset="-122"/>
                </a:rPr>
                <a:t>CPU</a:t>
              </a:r>
            </a:p>
          </p:txBody>
        </p:sp>
        <p:sp>
          <p:nvSpPr>
            <p:cNvPr id="13320" name="Text Box 9">
              <a:extLst>
                <a:ext uri="{FF2B5EF4-FFF2-40B4-BE49-F238E27FC236}">
                  <a16:creationId xmlns:a16="http://schemas.microsoft.com/office/drawing/2014/main" id="{9ECD50E9-BF19-49C2-ABCA-29B2ADF0C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4" y="12064"/>
              <a:ext cx="720" cy="31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PC</a:t>
              </a:r>
            </a:p>
          </p:txBody>
        </p:sp>
        <p:sp>
          <p:nvSpPr>
            <p:cNvPr id="13321" name="Line 10">
              <a:extLst>
                <a:ext uri="{FF2B5EF4-FFF2-40B4-BE49-F238E27FC236}">
                  <a16:creationId xmlns:a16="http://schemas.microsoft.com/office/drawing/2014/main" id="{E2D51AD9-2849-4F4D-BAB2-4BF0C1B4E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74" y="11470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2" name="Line 11">
              <a:extLst>
                <a:ext uri="{FF2B5EF4-FFF2-40B4-BE49-F238E27FC236}">
                  <a16:creationId xmlns:a16="http://schemas.microsoft.com/office/drawing/2014/main" id="{AB5A6DAA-0D88-4DF6-B0AB-994370A3A8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4" y="11782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3" name="Line 12">
              <a:extLst>
                <a:ext uri="{FF2B5EF4-FFF2-40B4-BE49-F238E27FC236}">
                  <a16:creationId xmlns:a16="http://schemas.microsoft.com/office/drawing/2014/main" id="{0826A5A4-DECF-404A-A1CE-7CF50B8B26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4" y="12064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4" name="Line 13">
              <a:extLst>
                <a:ext uri="{FF2B5EF4-FFF2-40B4-BE49-F238E27FC236}">
                  <a16:creationId xmlns:a16="http://schemas.microsoft.com/office/drawing/2014/main" id="{BAF483E0-CB84-4853-944B-B7515128B2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4" y="12326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5" name="Line 14">
              <a:extLst>
                <a:ext uri="{FF2B5EF4-FFF2-40B4-BE49-F238E27FC236}">
                  <a16:creationId xmlns:a16="http://schemas.microsoft.com/office/drawing/2014/main" id="{7B5DB380-20C1-446D-B156-872498FF7C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4" y="12200"/>
              <a:ext cx="1260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26" name="Group 15">
            <a:extLst>
              <a:ext uri="{FF2B5EF4-FFF2-40B4-BE49-F238E27FC236}">
                <a16:creationId xmlns:a16="http://schemas.microsoft.com/office/drawing/2014/main" id="{8E1DBBA1-6967-4B95-817E-4F90AB5B58C0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717925"/>
            <a:ext cx="3902075" cy="2057400"/>
            <a:chOff x="2928" y="2640"/>
            <a:chExt cx="2458" cy="1296"/>
          </a:xfrm>
        </p:grpSpPr>
        <p:sp>
          <p:nvSpPr>
            <p:cNvPr id="13327" name="Text Box 16">
              <a:extLst>
                <a:ext uri="{FF2B5EF4-FFF2-40B4-BE49-F238E27FC236}">
                  <a16:creationId xmlns:a16="http://schemas.microsoft.com/office/drawing/2014/main" id="{76FB579A-DA2C-4103-A7DB-7D0AAA010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0" y="3654"/>
              <a:ext cx="557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lang="zh-CN" altLang="en-US" sz="2000" b="1">
                  <a:latin typeface="楷体_GB2312" pitchFamily="49" charset="-122"/>
                  <a:ea typeface="楷体_GB2312" pitchFamily="49" charset="-122"/>
                </a:rPr>
                <a:t>指令</a:t>
              </a:r>
            </a:p>
          </p:txBody>
        </p:sp>
        <p:sp>
          <p:nvSpPr>
            <p:cNvPr id="13328" name="Text Box 17">
              <a:extLst>
                <a:ext uri="{FF2B5EF4-FFF2-40B4-BE49-F238E27FC236}">
                  <a16:creationId xmlns:a16="http://schemas.microsoft.com/office/drawing/2014/main" id="{FA2ED737-996B-4A95-87C1-1DEFF9A26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372"/>
              <a:ext cx="975" cy="4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2000" b="1">
                  <a:latin typeface="楷体_GB2312" pitchFamily="49" charset="-122"/>
                  <a:ea typeface="楷体_GB2312" pitchFamily="49" charset="-122"/>
                </a:rPr>
                <a:t>程序存储器</a:t>
              </a:r>
            </a:p>
            <a:p>
              <a:pPr algn="ctr" eaLnBrk="0" hangingPunct="0"/>
              <a:endParaRPr lang="en-US" altLang="zh-CN" sz="2000" b="1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29" name="Text Box 18">
              <a:extLst>
                <a:ext uri="{FF2B5EF4-FFF2-40B4-BE49-F238E27FC236}">
                  <a16:creationId xmlns:a16="http://schemas.microsoft.com/office/drawing/2014/main" id="{D27839B4-B5F7-40AD-8D1A-73BA01E3E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808"/>
              <a:ext cx="778" cy="11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2000" b="1">
                  <a:latin typeface="楷体_GB2312" pitchFamily="49" charset="-122"/>
                  <a:ea typeface="楷体_GB2312" pitchFamily="49" charset="-122"/>
                </a:rPr>
                <a:t>CPU</a:t>
              </a:r>
            </a:p>
          </p:txBody>
        </p:sp>
        <p:sp>
          <p:nvSpPr>
            <p:cNvPr id="13330" name="Text Box 19">
              <a:extLst>
                <a:ext uri="{FF2B5EF4-FFF2-40B4-BE49-F238E27FC236}">
                  <a16:creationId xmlns:a16="http://schemas.microsoft.com/office/drawing/2014/main" id="{544816AE-3146-43B5-8313-DE2F79241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8" y="3486"/>
              <a:ext cx="557" cy="282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altLang="zh-CN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PC</a:t>
              </a:r>
            </a:p>
          </p:txBody>
        </p:sp>
        <p:sp>
          <p:nvSpPr>
            <p:cNvPr id="13331" name="Line 20">
              <a:extLst>
                <a:ext uri="{FF2B5EF4-FFF2-40B4-BE49-F238E27FC236}">
                  <a16:creationId xmlns:a16="http://schemas.microsoft.com/office/drawing/2014/main" id="{B38126E7-00EA-4949-8A32-ED6384ECC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3" y="3513"/>
              <a:ext cx="6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2" name="Line 21">
              <a:extLst>
                <a:ext uri="{FF2B5EF4-FFF2-40B4-BE49-F238E27FC236}">
                  <a16:creationId xmlns:a16="http://schemas.microsoft.com/office/drawing/2014/main" id="{1C9FAD85-3B73-4081-BB85-044620291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" y="3654"/>
              <a:ext cx="6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3" name="Text Box 22">
              <a:extLst>
                <a:ext uri="{FF2B5EF4-FFF2-40B4-BE49-F238E27FC236}">
                  <a16:creationId xmlns:a16="http://schemas.microsoft.com/office/drawing/2014/main" id="{910F59F2-D284-4DE3-9941-2D4D1CD5B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1" y="3231"/>
              <a:ext cx="557" cy="2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lang="zh-CN" altLang="en-US" sz="2000" b="1">
                  <a:latin typeface="楷体_GB2312" pitchFamily="49" charset="-122"/>
                  <a:ea typeface="楷体_GB2312" pitchFamily="49" charset="-122"/>
                </a:rPr>
                <a:t>地址</a:t>
              </a:r>
            </a:p>
          </p:txBody>
        </p:sp>
        <p:sp>
          <p:nvSpPr>
            <p:cNvPr id="13334" name="Text Box 23">
              <a:extLst>
                <a:ext uri="{FF2B5EF4-FFF2-40B4-BE49-F238E27FC236}">
                  <a16:creationId xmlns:a16="http://schemas.microsoft.com/office/drawing/2014/main" id="{DD43BFEA-EA64-4630-AF31-0262DBC0B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2808"/>
              <a:ext cx="975" cy="4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sz="2000" b="1">
                  <a:latin typeface="楷体_GB2312" pitchFamily="49" charset="-122"/>
                  <a:ea typeface="楷体_GB2312" pitchFamily="49" charset="-122"/>
                </a:rPr>
                <a:t>数据存储器</a:t>
              </a:r>
            </a:p>
            <a:p>
              <a:pPr algn="ctr" eaLnBrk="0" hangingPunct="0"/>
              <a:endParaRPr lang="zh-CN" altLang="en-US" sz="2000" b="1">
                <a:latin typeface="楷体_GB2312" pitchFamily="49" charset="-122"/>
                <a:ea typeface="楷体_GB2312" pitchFamily="49" charset="-122"/>
              </a:endParaRPr>
            </a:p>
            <a:p>
              <a:pPr algn="ctr" eaLnBrk="0" hangingPunct="0"/>
              <a:endParaRPr lang="zh-CN" altLang="en-US" sz="2000" b="1">
                <a:latin typeface="楷体_GB2312" pitchFamily="49" charset="-122"/>
                <a:ea typeface="楷体_GB2312" pitchFamily="49" charset="-122"/>
              </a:endParaRPr>
            </a:p>
            <a:p>
              <a:pPr algn="ctr" eaLnBrk="0" hangingPunct="0"/>
              <a:endParaRPr lang="zh-CN" altLang="en-US" sz="2000" b="1">
                <a:latin typeface="楷体_GB2312" pitchFamily="49" charset="-122"/>
                <a:ea typeface="楷体_GB2312" pitchFamily="49" charset="-122"/>
              </a:endParaRPr>
            </a:p>
            <a:p>
              <a:pPr algn="ctr" eaLnBrk="0" hangingPunct="0"/>
              <a:r>
                <a:rPr lang="en-US" altLang="zh-CN" sz="2000" b="1">
                  <a:latin typeface="楷体_GB2312" pitchFamily="49" charset="-122"/>
                  <a:ea typeface="楷体_GB2312" pitchFamily="49" charset="-122"/>
                </a:rPr>
                <a:t>MOV r8,#8</a:t>
              </a:r>
            </a:p>
          </p:txBody>
        </p:sp>
        <p:sp>
          <p:nvSpPr>
            <p:cNvPr id="13335" name="Text Box 24">
              <a:extLst>
                <a:ext uri="{FF2B5EF4-FFF2-40B4-BE49-F238E27FC236}">
                  <a16:creationId xmlns:a16="http://schemas.microsoft.com/office/drawing/2014/main" id="{81BB35C3-5C31-492D-B013-A6FB12C14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1" y="2640"/>
              <a:ext cx="557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lang="zh-CN" altLang="en-US" sz="2000" b="1">
                  <a:latin typeface="楷体_GB2312" pitchFamily="49" charset="-122"/>
                  <a:ea typeface="楷体_GB2312" pitchFamily="49" charset="-122"/>
                </a:rPr>
                <a:t>地址</a:t>
              </a:r>
            </a:p>
          </p:txBody>
        </p:sp>
        <p:sp>
          <p:nvSpPr>
            <p:cNvPr id="13336" name="Text Box 25">
              <a:extLst>
                <a:ext uri="{FF2B5EF4-FFF2-40B4-BE49-F238E27FC236}">
                  <a16:creationId xmlns:a16="http://schemas.microsoft.com/office/drawing/2014/main" id="{B8CD7D0D-E67B-4F0F-9472-882654846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2" y="2922"/>
              <a:ext cx="557" cy="2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lang="zh-CN" altLang="en-US" sz="2000" b="1">
                  <a:latin typeface="楷体_GB2312" pitchFamily="49" charset="-122"/>
                  <a:ea typeface="楷体_GB2312" pitchFamily="49" charset="-122"/>
                </a:rPr>
                <a:t>数据</a:t>
              </a:r>
            </a:p>
          </p:txBody>
        </p:sp>
        <p:sp>
          <p:nvSpPr>
            <p:cNvPr id="13337" name="Line 26">
              <a:extLst>
                <a:ext uri="{FF2B5EF4-FFF2-40B4-BE49-F238E27FC236}">
                  <a16:creationId xmlns:a16="http://schemas.microsoft.com/office/drawing/2014/main" id="{AFA67D03-96B3-499C-9912-6690A832D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3" y="2922"/>
              <a:ext cx="6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8" name="Line 27">
              <a:extLst>
                <a:ext uri="{FF2B5EF4-FFF2-40B4-BE49-F238E27FC236}">
                  <a16:creationId xmlns:a16="http://schemas.microsoft.com/office/drawing/2014/main" id="{1534246F-5D57-4B82-BEFB-B081859C7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" y="3204"/>
              <a:ext cx="6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39" name="Text Box 28">
            <a:extLst>
              <a:ext uri="{FF2B5EF4-FFF2-40B4-BE49-F238E27FC236}">
                <a16:creationId xmlns:a16="http://schemas.microsoft.com/office/drawing/2014/main" id="{2C9ECF87-C950-41DE-BEFA-8A3788EC5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699125"/>
            <a:ext cx="2447925" cy="396875"/>
          </a:xfrm>
          <a:prstGeom prst="rect">
            <a:avLst/>
          </a:prstGeom>
          <a:gradFill rotWithShape="1">
            <a:gsLst>
              <a:gs pos="0">
                <a:srgbClr val="660033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冯</a:t>
            </a:r>
            <a:r>
              <a:rPr lang="en-US" altLang="zh-CN" sz="20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•</a:t>
            </a:r>
            <a:r>
              <a:rPr lang="zh-CN" altLang="en-US" sz="20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诺依曼结构</a:t>
            </a:r>
          </a:p>
        </p:txBody>
      </p:sp>
      <p:sp>
        <p:nvSpPr>
          <p:cNvPr id="13340" name="Text Box 29">
            <a:extLst>
              <a:ext uri="{FF2B5EF4-FFF2-40B4-BE49-F238E27FC236}">
                <a16:creationId xmlns:a16="http://schemas.microsoft.com/office/drawing/2014/main" id="{F8C41C6B-D090-46C4-B373-C6494744F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699125"/>
            <a:ext cx="2447925" cy="396875"/>
          </a:xfrm>
          <a:prstGeom prst="rect">
            <a:avLst/>
          </a:prstGeom>
          <a:gradFill rotWithShape="1">
            <a:gsLst>
              <a:gs pos="0">
                <a:srgbClr val="660033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哈佛结构</a:t>
            </a:r>
          </a:p>
        </p:txBody>
      </p:sp>
      <p:sp>
        <p:nvSpPr>
          <p:cNvPr id="683038" name="AutoShape 30">
            <a:extLst>
              <a:ext uri="{FF2B5EF4-FFF2-40B4-BE49-F238E27FC236}">
                <a16:creationId xmlns:a16="http://schemas.microsoft.com/office/drawing/2014/main" id="{2BBE3548-CB50-4C82-8D8A-64B1926CEA3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2286000"/>
            <a:ext cx="2286000" cy="1676400"/>
          </a:xfrm>
          <a:prstGeom prst="wedgeEllipseCallout">
            <a:avLst>
              <a:gd name="adj1" fmla="val -5278"/>
              <a:gd name="adj2" fmla="val 679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solidFill>
                  <a:srgbClr val="A50021"/>
                </a:solidFill>
              </a:rPr>
              <a:t>指令和数据存放在同一存储空间中</a:t>
            </a:r>
            <a:r>
              <a:rPr lang="en-US" altLang="zh-CN" sz="2000" b="1">
                <a:solidFill>
                  <a:srgbClr val="A50021"/>
                </a:solidFill>
              </a:rPr>
              <a:t>,</a:t>
            </a:r>
            <a:r>
              <a:rPr lang="zh-CN" altLang="en-US" sz="2000" b="1">
                <a:solidFill>
                  <a:srgbClr val="A50021"/>
                </a:solidFill>
              </a:rPr>
              <a:t>统一编址</a:t>
            </a:r>
          </a:p>
        </p:txBody>
      </p:sp>
      <p:sp>
        <p:nvSpPr>
          <p:cNvPr id="683039" name="AutoShape 31">
            <a:extLst>
              <a:ext uri="{FF2B5EF4-FFF2-40B4-BE49-F238E27FC236}">
                <a16:creationId xmlns:a16="http://schemas.microsoft.com/office/drawing/2014/main" id="{86C8C17C-3BDF-4E3B-A565-9608F32E722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86000" y="2057400"/>
            <a:ext cx="1676400" cy="1600200"/>
          </a:xfrm>
          <a:prstGeom prst="wedgeEllipseCallout">
            <a:avLst>
              <a:gd name="adj1" fmla="val 33995"/>
              <a:gd name="adj2" fmla="val 972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solidFill>
                  <a:srgbClr val="A50021"/>
                </a:solidFill>
              </a:rPr>
              <a:t>指令和数据通过同一总线访问</a:t>
            </a:r>
          </a:p>
        </p:txBody>
      </p:sp>
      <p:sp>
        <p:nvSpPr>
          <p:cNvPr id="683040" name="AutoShape 32">
            <a:extLst>
              <a:ext uri="{FF2B5EF4-FFF2-40B4-BE49-F238E27FC236}">
                <a16:creationId xmlns:a16="http://schemas.microsoft.com/office/drawing/2014/main" id="{02278054-E6BC-435E-B16F-90FB9BDD5DE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91000" y="2438400"/>
            <a:ext cx="2286000" cy="1676400"/>
          </a:xfrm>
          <a:prstGeom prst="wedgeEllipseCallout">
            <a:avLst>
              <a:gd name="adj1" fmla="val -5278"/>
              <a:gd name="adj2" fmla="val 6780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solidFill>
                  <a:srgbClr val="A50021"/>
                </a:solidFill>
              </a:rPr>
              <a:t>程序和数据存储在不同的存储空间中</a:t>
            </a:r>
          </a:p>
        </p:txBody>
      </p:sp>
      <p:sp>
        <p:nvSpPr>
          <p:cNvPr id="683041" name="AutoShape 33">
            <a:extLst>
              <a:ext uri="{FF2B5EF4-FFF2-40B4-BE49-F238E27FC236}">
                <a16:creationId xmlns:a16="http://schemas.microsoft.com/office/drawing/2014/main" id="{F924AFAE-5DD7-4B01-8B71-CECD666AA82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553200" y="1828800"/>
            <a:ext cx="2590800" cy="1981200"/>
          </a:xfrm>
          <a:prstGeom prst="wedgeEllipseCallout">
            <a:avLst>
              <a:gd name="adj1" fmla="val 41602"/>
              <a:gd name="adj2" fmla="val 998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solidFill>
                  <a:srgbClr val="A50021"/>
                </a:solidFill>
              </a:rPr>
              <a:t>两条总线（程序总线和数据总线），数据的吞吐率提高了一倍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A0A6306-4B2E-41E1-BDCE-0962770AD8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863"/>
    </mc:Choice>
    <mc:Fallback>
      <p:transition spd="slow" advTm="225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8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683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8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" dur="500"/>
                                        <p:tgtEl>
                                          <p:spTgt spid="683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8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683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8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5" dur="500"/>
                                        <p:tgtEl>
                                          <p:spTgt spid="683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83038" grpId="0" animBg="1"/>
      <p:bldP spid="683038" grpId="1" animBg="1"/>
      <p:bldP spid="683039" grpId="0" animBg="1"/>
      <p:bldP spid="683039" grpId="1" animBg="1"/>
      <p:bldP spid="683040" grpId="0" animBg="1"/>
      <p:bldP spid="683040" grpId="1" animBg="1"/>
      <p:bldP spid="683041" grpId="0" animBg="1"/>
      <p:bldP spid="68304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813AD826-3FAE-4E0E-8650-A48B30D88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嵌入式微处理器</a:t>
            </a:r>
          </a:p>
        </p:txBody>
      </p:sp>
      <p:sp>
        <p:nvSpPr>
          <p:cNvPr id="685059" name="Rectangle 3">
            <a:extLst>
              <a:ext uri="{FF2B5EF4-FFF2-40B4-BE49-F238E27FC236}">
                <a16:creationId xmlns:a16="http://schemas.microsoft.com/office/drawing/2014/main" id="{46B071E7-F112-461A-9BB3-69D52B71DD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zh-CN" altLang="en-US" b="1"/>
              <a:t>传统的微处理器采用的冯</a:t>
            </a:r>
            <a:r>
              <a:rPr lang="en-US" altLang="zh-CN" b="1"/>
              <a:t>·</a:t>
            </a:r>
            <a:r>
              <a:rPr lang="zh-CN" altLang="en-US" b="1"/>
              <a:t>诺依曼结构</a:t>
            </a:r>
            <a:r>
              <a:rPr lang="zh-CN" altLang="en-US" b="1">
                <a:solidFill>
                  <a:srgbClr val="A50021"/>
                </a:solidFill>
                <a:ea typeface="楷体_GB2312" pitchFamily="49" charset="-122"/>
              </a:rPr>
              <a:t>将指令和数据存放在同一存储空间中</a:t>
            </a:r>
            <a:r>
              <a:rPr lang="zh-CN" altLang="en-US" b="1"/>
              <a:t>，统一编址，指令和数据通过同一总线访问。</a:t>
            </a:r>
          </a:p>
          <a:p>
            <a:pPr lvl="1" eaLnBrk="1" hangingPunct="1"/>
            <a:r>
              <a:rPr lang="zh-CN" altLang="en-US" b="1"/>
              <a:t>哈佛结构则是不同于冯</a:t>
            </a:r>
            <a:r>
              <a:rPr lang="en-US" altLang="zh-CN" b="1"/>
              <a:t>·</a:t>
            </a:r>
            <a:r>
              <a:rPr lang="zh-CN" altLang="en-US" b="1"/>
              <a:t>诺依曼结构的一种并行体系结构，其主要特点是</a:t>
            </a:r>
            <a:r>
              <a:rPr lang="zh-CN" altLang="en-US" b="1">
                <a:solidFill>
                  <a:srgbClr val="A50021"/>
                </a:solidFill>
                <a:ea typeface="楷体_GB2312" pitchFamily="49" charset="-122"/>
              </a:rPr>
              <a:t>程序和数据存储在不同的存储空间中</a:t>
            </a:r>
            <a:r>
              <a:rPr lang="zh-CN" altLang="en-US" b="1"/>
              <a:t>，即程序存储器和数据存储器是两个相互独立的存储器，每个存储器独立编制、独立访问。与之相对应的是系统中设置的两条总线（程序总线和数据总线），从而使数据的吞吐率提高了一倍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05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AE2CB8A7-EE4A-409E-8D7F-7CBDCAD74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嵌入式微处理器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D0884DBF-A14D-4424-B12D-61E2597333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19200"/>
            <a:ext cx="81534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/>
              <a:t>嵌入式微处理器的指令系统可采用精简指令集系统</a:t>
            </a:r>
            <a:r>
              <a:rPr lang="en-US" altLang="zh-CN" sz="2400"/>
              <a:t>RISC</a:t>
            </a:r>
            <a:r>
              <a:rPr lang="zh-CN" altLang="en-US" sz="2400"/>
              <a:t>（</a:t>
            </a:r>
            <a:r>
              <a:rPr lang="en-US" altLang="zh-CN" sz="2400"/>
              <a:t>Reduced Instruction Set Computer</a:t>
            </a:r>
            <a:r>
              <a:rPr lang="zh-CN" altLang="en-US" sz="2400"/>
              <a:t>）或复杂指令集系统</a:t>
            </a:r>
            <a:r>
              <a:rPr lang="en-US" altLang="zh-CN" sz="2400"/>
              <a:t>CISC</a:t>
            </a:r>
            <a:r>
              <a:rPr lang="zh-CN" altLang="en-US" sz="2400"/>
              <a:t>（</a:t>
            </a:r>
            <a:r>
              <a:rPr lang="en-US" altLang="zh-CN" sz="2400"/>
              <a:t>Complex Instruction Set Computer</a:t>
            </a:r>
            <a:r>
              <a:rPr lang="zh-CN" altLang="en-US" sz="2400"/>
              <a:t>）</a:t>
            </a:r>
          </a:p>
        </p:txBody>
      </p:sp>
      <p:grpSp>
        <p:nvGrpSpPr>
          <p:cNvPr id="17411" name="Group 4">
            <a:extLst>
              <a:ext uri="{FF2B5EF4-FFF2-40B4-BE49-F238E27FC236}">
                <a16:creationId xmlns:a16="http://schemas.microsoft.com/office/drawing/2014/main" id="{E82A5040-B35E-406D-BDE0-156292DB9C44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286000"/>
            <a:ext cx="7924800" cy="4070350"/>
            <a:chOff x="-3" y="-3"/>
            <a:chExt cx="3661" cy="3976"/>
          </a:xfrm>
        </p:grpSpPr>
        <p:grpSp>
          <p:nvGrpSpPr>
            <p:cNvPr id="17412" name="Group 5">
              <a:extLst>
                <a:ext uri="{FF2B5EF4-FFF2-40B4-BE49-F238E27FC236}">
                  <a16:creationId xmlns:a16="http://schemas.microsoft.com/office/drawing/2014/main" id="{C22DA190-3EE8-4B07-AC78-EA6139A074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655" cy="3970"/>
              <a:chOff x="0" y="0"/>
              <a:chExt cx="3655" cy="3970"/>
            </a:xfrm>
          </p:grpSpPr>
          <p:grpSp>
            <p:nvGrpSpPr>
              <p:cNvPr id="17413" name="Group 6">
                <a:extLst>
                  <a:ext uri="{FF2B5EF4-FFF2-40B4-BE49-F238E27FC236}">
                    <a16:creationId xmlns:a16="http://schemas.microsoft.com/office/drawing/2014/main" id="{E1E6EE94-C5F4-47AB-9568-89FDE2F687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777" cy="476"/>
                <a:chOff x="0" y="0"/>
                <a:chExt cx="777" cy="476"/>
              </a:xfrm>
            </p:grpSpPr>
            <p:sp>
              <p:nvSpPr>
                <p:cNvPr id="17414" name="Rectangle 7">
                  <a:extLst>
                    <a:ext uri="{FF2B5EF4-FFF2-40B4-BE49-F238E27FC236}">
                      <a16:creationId xmlns:a16="http://schemas.microsoft.com/office/drawing/2014/main" id="{F69C585D-9A8F-4F5D-8CA3-BB4AD5969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77" cy="476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7415" name="Group 8">
                  <a:extLst>
                    <a:ext uri="{FF2B5EF4-FFF2-40B4-BE49-F238E27FC236}">
                      <a16:creationId xmlns:a16="http://schemas.microsoft.com/office/drawing/2014/main" id="{31C68E07-11E1-4FC2-B5BA-4FF7490DB3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77" cy="384"/>
                  <a:chOff x="0" y="0"/>
                  <a:chExt cx="777" cy="384"/>
                </a:xfrm>
              </p:grpSpPr>
              <p:sp>
                <p:nvSpPr>
                  <p:cNvPr id="17416" name="Rectangle 9">
                    <a:extLst>
                      <a:ext uri="{FF2B5EF4-FFF2-40B4-BE49-F238E27FC236}">
                        <a16:creationId xmlns:a16="http://schemas.microsoft.com/office/drawing/2014/main" id="{ADA882AB-2197-4414-8902-7ACAFC7791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" y="23"/>
                    <a:ext cx="691" cy="338"/>
                  </a:xfrm>
                  <a:prstGeom prst="rect">
                    <a:avLst/>
                  </a:pr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r>
                      <a:rPr lang="en-US" altLang="zh-CN" sz="1400" b="1">
                        <a:latin typeface="Times New Roman" panose="02020603050405020304" pitchFamily="18" charset="0"/>
                        <a:ea typeface="楷体_GB2312" pitchFamily="49" charset="-122"/>
                      </a:rPr>
                      <a:t> </a:t>
                    </a:r>
                    <a:endParaRPr lang="en-US" altLang="zh-CN" sz="1400" b="1">
                      <a:latin typeface="楷体_GB2312" pitchFamily="49" charset="-122"/>
                      <a:ea typeface="楷体_GB2312" pitchFamily="49" charset="-122"/>
                    </a:endParaRPr>
                  </a:p>
                  <a:p>
                    <a:pPr algn="ctr" eaLnBrk="0" hangingPunct="0"/>
                    <a:endParaRPr lang="en-US" altLang="zh-CN" sz="1400" b="1"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17417" name="Rectangle 10">
                    <a:extLst>
                      <a:ext uri="{FF2B5EF4-FFF2-40B4-BE49-F238E27FC236}">
                        <a16:creationId xmlns:a16="http://schemas.microsoft.com/office/drawing/2014/main" id="{86248A08-6A47-460E-BF36-B7DA3EF201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777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7418" name="Group 11">
                <a:extLst>
                  <a:ext uri="{FF2B5EF4-FFF2-40B4-BE49-F238E27FC236}">
                    <a16:creationId xmlns:a16="http://schemas.microsoft.com/office/drawing/2014/main" id="{208D56F8-CFA5-42BB-9C38-71C5F64D4A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7" y="0"/>
                <a:ext cx="1439" cy="476"/>
                <a:chOff x="777" y="0"/>
                <a:chExt cx="1439" cy="476"/>
              </a:xfrm>
            </p:grpSpPr>
            <p:sp>
              <p:nvSpPr>
                <p:cNvPr id="17419" name="Rectangle 12">
                  <a:extLst>
                    <a:ext uri="{FF2B5EF4-FFF2-40B4-BE49-F238E27FC236}">
                      <a16:creationId xmlns:a16="http://schemas.microsoft.com/office/drawing/2014/main" id="{6779E62F-DB47-47ED-A8F2-C1B2D9FFF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" y="0"/>
                  <a:ext cx="1439" cy="476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7420" name="Group 13">
                  <a:extLst>
                    <a:ext uri="{FF2B5EF4-FFF2-40B4-BE49-F238E27FC236}">
                      <a16:creationId xmlns:a16="http://schemas.microsoft.com/office/drawing/2014/main" id="{38D25C0A-17A2-4073-89E4-E1C4C05320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77" y="0"/>
                  <a:ext cx="1439" cy="384"/>
                  <a:chOff x="777" y="0"/>
                  <a:chExt cx="1439" cy="384"/>
                </a:xfrm>
              </p:grpSpPr>
              <p:sp>
                <p:nvSpPr>
                  <p:cNvPr id="17421" name="Rectangle 14">
                    <a:extLst>
                      <a:ext uri="{FF2B5EF4-FFF2-40B4-BE49-F238E27FC236}">
                        <a16:creationId xmlns:a16="http://schemas.microsoft.com/office/drawing/2014/main" id="{C3FF0BF4-29AA-4240-97EB-4D0156FE98C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0" y="23"/>
                    <a:ext cx="1353" cy="338"/>
                  </a:xfrm>
                  <a:prstGeom prst="rect">
                    <a:avLst/>
                  </a:pr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r>
                      <a:rPr lang="en-US" altLang="zh-CN" sz="1400" b="1">
                        <a:latin typeface="楷体_GB2312" pitchFamily="49" charset="-122"/>
                        <a:ea typeface="楷体_GB2312" pitchFamily="49" charset="-122"/>
                      </a:rPr>
                      <a:t>CISC</a:t>
                    </a:r>
                  </a:p>
                </p:txBody>
              </p:sp>
              <p:sp>
                <p:nvSpPr>
                  <p:cNvPr id="17422" name="Rectangle 15">
                    <a:extLst>
                      <a:ext uri="{FF2B5EF4-FFF2-40B4-BE49-F238E27FC236}">
                        <a16:creationId xmlns:a16="http://schemas.microsoft.com/office/drawing/2014/main" id="{5252B35C-9388-41B4-8A88-E37B4FB5DD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7" y="0"/>
                    <a:ext cx="1439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7423" name="Group 16">
                <a:extLst>
                  <a:ext uri="{FF2B5EF4-FFF2-40B4-BE49-F238E27FC236}">
                    <a16:creationId xmlns:a16="http://schemas.microsoft.com/office/drawing/2014/main" id="{84C5F6EC-2A38-4913-9856-77FE13B9E3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6" y="0"/>
                <a:ext cx="1439" cy="476"/>
                <a:chOff x="2216" y="0"/>
                <a:chExt cx="1439" cy="476"/>
              </a:xfrm>
            </p:grpSpPr>
            <p:sp>
              <p:nvSpPr>
                <p:cNvPr id="17424" name="Rectangle 17">
                  <a:extLst>
                    <a:ext uri="{FF2B5EF4-FFF2-40B4-BE49-F238E27FC236}">
                      <a16:creationId xmlns:a16="http://schemas.microsoft.com/office/drawing/2014/main" id="{AC98EAF2-0273-4947-B882-5BE8605AB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6" y="0"/>
                  <a:ext cx="1439" cy="476"/>
                </a:xfrm>
                <a:prstGeom prst="rect">
                  <a:avLst/>
                </a:prstGeom>
                <a:solidFill>
                  <a:srgbClr val="E0E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7425" name="Group 18">
                  <a:extLst>
                    <a:ext uri="{FF2B5EF4-FFF2-40B4-BE49-F238E27FC236}">
                      <a16:creationId xmlns:a16="http://schemas.microsoft.com/office/drawing/2014/main" id="{B0497B7A-FC3C-4909-B382-FA71D42B70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16" y="0"/>
                  <a:ext cx="1439" cy="384"/>
                  <a:chOff x="2216" y="0"/>
                  <a:chExt cx="1439" cy="384"/>
                </a:xfrm>
              </p:grpSpPr>
              <p:sp>
                <p:nvSpPr>
                  <p:cNvPr id="17426" name="Rectangle 19">
                    <a:extLst>
                      <a:ext uri="{FF2B5EF4-FFF2-40B4-BE49-F238E27FC236}">
                        <a16:creationId xmlns:a16="http://schemas.microsoft.com/office/drawing/2014/main" id="{298E7EB0-9436-47D5-BF51-8A8B1A34F1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59" y="23"/>
                    <a:ext cx="1353" cy="338"/>
                  </a:xfrm>
                  <a:prstGeom prst="rect">
                    <a:avLst/>
                  </a:prstGeom>
                  <a:solidFill>
                    <a:srgbClr val="E0E0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r>
                      <a:rPr lang="en-US" altLang="zh-CN" sz="1400" b="1">
                        <a:latin typeface="楷体_GB2312" pitchFamily="49" charset="-122"/>
                        <a:ea typeface="楷体_GB2312" pitchFamily="49" charset="-122"/>
                      </a:rPr>
                      <a:t>RISC</a:t>
                    </a:r>
                  </a:p>
                </p:txBody>
              </p:sp>
              <p:sp>
                <p:nvSpPr>
                  <p:cNvPr id="17427" name="Rectangle 20">
                    <a:extLst>
                      <a:ext uri="{FF2B5EF4-FFF2-40B4-BE49-F238E27FC236}">
                        <a16:creationId xmlns:a16="http://schemas.microsoft.com/office/drawing/2014/main" id="{4E255B32-337A-4F66-A626-77920EB38A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6" y="0"/>
                    <a:ext cx="1439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7428" name="Group 21">
                <a:extLst>
                  <a:ext uri="{FF2B5EF4-FFF2-40B4-BE49-F238E27FC236}">
                    <a16:creationId xmlns:a16="http://schemas.microsoft.com/office/drawing/2014/main" id="{A70C2E3A-EBF3-460D-9C41-7B989C2C60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30"/>
                <a:ext cx="777" cy="480"/>
                <a:chOff x="0" y="430"/>
                <a:chExt cx="777" cy="480"/>
              </a:xfrm>
            </p:grpSpPr>
            <p:sp>
              <p:nvSpPr>
                <p:cNvPr id="17429" name="Rectangle 22">
                  <a:extLst>
                    <a:ext uri="{FF2B5EF4-FFF2-40B4-BE49-F238E27FC236}">
                      <a16:creationId xmlns:a16="http://schemas.microsoft.com/office/drawing/2014/main" id="{4E6360C2-7A53-4DCE-A14B-BFCC637D7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53"/>
                  <a:ext cx="691" cy="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CN" altLang="en-US" b="1">
                      <a:solidFill>
                        <a:srgbClr val="660033"/>
                      </a:solidFill>
                      <a:latin typeface="楷体_GB2312" pitchFamily="49" charset="-122"/>
                      <a:ea typeface="楷体_GB2312" pitchFamily="49" charset="-122"/>
                    </a:rPr>
                    <a:t>价格</a:t>
                  </a:r>
                </a:p>
              </p:txBody>
            </p:sp>
            <p:sp>
              <p:nvSpPr>
                <p:cNvPr id="17430" name="Rectangle 23">
                  <a:extLst>
                    <a:ext uri="{FF2B5EF4-FFF2-40B4-BE49-F238E27FC236}">
                      <a16:creationId xmlns:a16="http://schemas.microsoft.com/office/drawing/2014/main" id="{66157D99-F2DF-4F20-9188-C813D35B4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30"/>
                  <a:ext cx="777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31" name="Group 24">
                <a:extLst>
                  <a:ext uri="{FF2B5EF4-FFF2-40B4-BE49-F238E27FC236}">
                    <a16:creationId xmlns:a16="http://schemas.microsoft.com/office/drawing/2014/main" id="{40EBE018-9D20-4939-A2B9-CE6DEC5123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7" y="430"/>
                <a:ext cx="1439" cy="480"/>
                <a:chOff x="777" y="430"/>
                <a:chExt cx="1439" cy="480"/>
              </a:xfrm>
            </p:grpSpPr>
            <p:sp>
              <p:nvSpPr>
                <p:cNvPr id="17432" name="Rectangle 25">
                  <a:extLst>
                    <a:ext uri="{FF2B5EF4-FFF2-40B4-BE49-F238E27FC236}">
                      <a16:creationId xmlns:a16="http://schemas.microsoft.com/office/drawing/2014/main" id="{9222C8E3-FD1A-4C0F-B5AB-D0663358A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" y="453"/>
                  <a:ext cx="1353" cy="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由硬件完成部分软件功能，硬件复杂性增加，芯片成本高</a:t>
                  </a:r>
                </a:p>
              </p:txBody>
            </p:sp>
            <p:sp>
              <p:nvSpPr>
                <p:cNvPr id="17433" name="Rectangle 26">
                  <a:extLst>
                    <a:ext uri="{FF2B5EF4-FFF2-40B4-BE49-F238E27FC236}">
                      <a16:creationId xmlns:a16="http://schemas.microsoft.com/office/drawing/2014/main" id="{AB333E02-627F-4D38-8E52-20E6CAA415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" y="430"/>
                  <a:ext cx="1439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34" name="Group 27">
                <a:extLst>
                  <a:ext uri="{FF2B5EF4-FFF2-40B4-BE49-F238E27FC236}">
                    <a16:creationId xmlns:a16="http://schemas.microsoft.com/office/drawing/2014/main" id="{4A92920B-5506-4C76-8B59-39C6A13B4A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6" y="430"/>
                <a:ext cx="1439" cy="480"/>
                <a:chOff x="2216" y="430"/>
                <a:chExt cx="1439" cy="480"/>
              </a:xfrm>
            </p:grpSpPr>
            <p:sp>
              <p:nvSpPr>
                <p:cNvPr id="17435" name="Rectangle 28">
                  <a:extLst>
                    <a:ext uri="{FF2B5EF4-FFF2-40B4-BE49-F238E27FC236}">
                      <a16:creationId xmlns:a16="http://schemas.microsoft.com/office/drawing/2014/main" id="{FDC87428-85C5-48B9-8F05-EE3595F6BB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" y="453"/>
                  <a:ext cx="1353" cy="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由软件完成部分硬件功能，软件复杂性增加，芯片成本低</a:t>
                  </a:r>
                </a:p>
              </p:txBody>
            </p:sp>
            <p:sp>
              <p:nvSpPr>
                <p:cNvPr id="17436" name="Rectangle 29">
                  <a:extLst>
                    <a:ext uri="{FF2B5EF4-FFF2-40B4-BE49-F238E27FC236}">
                      <a16:creationId xmlns:a16="http://schemas.microsoft.com/office/drawing/2014/main" id="{18C8AEEB-EB59-4C2C-A59E-16571304B3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6" y="430"/>
                  <a:ext cx="1439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37" name="Group 30">
                <a:extLst>
                  <a:ext uri="{FF2B5EF4-FFF2-40B4-BE49-F238E27FC236}">
                    <a16:creationId xmlns:a16="http://schemas.microsoft.com/office/drawing/2014/main" id="{49F3421D-3B81-4742-B889-951E057422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56"/>
                <a:ext cx="777" cy="480"/>
                <a:chOff x="0" y="956"/>
                <a:chExt cx="777" cy="480"/>
              </a:xfrm>
            </p:grpSpPr>
            <p:sp>
              <p:nvSpPr>
                <p:cNvPr id="17438" name="Rectangle 31">
                  <a:extLst>
                    <a:ext uri="{FF2B5EF4-FFF2-40B4-BE49-F238E27FC236}">
                      <a16:creationId xmlns:a16="http://schemas.microsoft.com/office/drawing/2014/main" id="{FC8275B2-CACE-4101-A00D-5AD2DC976F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979"/>
                  <a:ext cx="691" cy="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CN" altLang="en-US" b="1">
                      <a:solidFill>
                        <a:srgbClr val="660033"/>
                      </a:solidFill>
                      <a:latin typeface="楷体_GB2312" pitchFamily="49" charset="-122"/>
                      <a:ea typeface="楷体_GB2312" pitchFamily="49" charset="-122"/>
                    </a:rPr>
                    <a:t>性能</a:t>
                  </a:r>
                </a:p>
              </p:txBody>
            </p:sp>
            <p:sp>
              <p:nvSpPr>
                <p:cNvPr id="17439" name="Rectangle 32">
                  <a:extLst>
                    <a:ext uri="{FF2B5EF4-FFF2-40B4-BE49-F238E27FC236}">
                      <a16:creationId xmlns:a16="http://schemas.microsoft.com/office/drawing/2014/main" id="{CF0870F0-CF4F-412C-8D90-D444FBF73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56"/>
                  <a:ext cx="777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40" name="Group 33">
                <a:extLst>
                  <a:ext uri="{FF2B5EF4-FFF2-40B4-BE49-F238E27FC236}">
                    <a16:creationId xmlns:a16="http://schemas.microsoft.com/office/drawing/2014/main" id="{71E58C27-9D72-4FA6-B8BE-2ABCE26D2F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7" y="956"/>
                <a:ext cx="1439" cy="480"/>
                <a:chOff x="777" y="956"/>
                <a:chExt cx="1439" cy="480"/>
              </a:xfrm>
            </p:grpSpPr>
            <p:sp>
              <p:nvSpPr>
                <p:cNvPr id="17441" name="Rectangle 34">
                  <a:extLst>
                    <a:ext uri="{FF2B5EF4-FFF2-40B4-BE49-F238E27FC236}">
                      <a16:creationId xmlns:a16="http://schemas.microsoft.com/office/drawing/2014/main" id="{B849F198-301C-481A-97F9-22DF30EC7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" y="979"/>
                  <a:ext cx="1353" cy="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减少代码尺寸，增加指令的执行周期数</a:t>
                  </a:r>
                </a:p>
              </p:txBody>
            </p:sp>
            <p:sp>
              <p:nvSpPr>
                <p:cNvPr id="17442" name="Rectangle 35">
                  <a:extLst>
                    <a:ext uri="{FF2B5EF4-FFF2-40B4-BE49-F238E27FC236}">
                      <a16:creationId xmlns:a16="http://schemas.microsoft.com/office/drawing/2014/main" id="{34A34EF3-CDA9-4879-90C4-C3DE29968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" y="956"/>
                  <a:ext cx="1439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43" name="Group 36">
                <a:extLst>
                  <a:ext uri="{FF2B5EF4-FFF2-40B4-BE49-F238E27FC236}">
                    <a16:creationId xmlns:a16="http://schemas.microsoft.com/office/drawing/2014/main" id="{01ACE04A-4279-46E6-9A14-9DF787C361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6" y="956"/>
                <a:ext cx="1439" cy="480"/>
                <a:chOff x="2216" y="956"/>
                <a:chExt cx="1439" cy="480"/>
              </a:xfrm>
            </p:grpSpPr>
            <p:sp>
              <p:nvSpPr>
                <p:cNvPr id="17444" name="Rectangle 37">
                  <a:extLst>
                    <a:ext uri="{FF2B5EF4-FFF2-40B4-BE49-F238E27FC236}">
                      <a16:creationId xmlns:a16="http://schemas.microsoft.com/office/drawing/2014/main" id="{600FAEF8-0BEC-4580-AA2F-6C9824700A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" y="979"/>
                  <a:ext cx="1353" cy="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使用流水线降低指令的执行周期数，增加代码尺寸</a:t>
                  </a:r>
                </a:p>
              </p:txBody>
            </p:sp>
            <p:sp>
              <p:nvSpPr>
                <p:cNvPr id="17445" name="Rectangle 38">
                  <a:extLst>
                    <a:ext uri="{FF2B5EF4-FFF2-40B4-BE49-F238E27FC236}">
                      <a16:creationId xmlns:a16="http://schemas.microsoft.com/office/drawing/2014/main" id="{BE0F0CE2-026E-4ACC-8F6D-FFB9F2118E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6" y="956"/>
                  <a:ext cx="1439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46" name="Group 39">
                <a:extLst>
                  <a:ext uri="{FF2B5EF4-FFF2-40B4-BE49-F238E27FC236}">
                    <a16:creationId xmlns:a16="http://schemas.microsoft.com/office/drawing/2014/main" id="{8EE9A6BF-86E7-4DC4-9761-AD7E21BABE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82"/>
                <a:ext cx="777" cy="576"/>
                <a:chOff x="0" y="1482"/>
                <a:chExt cx="777" cy="576"/>
              </a:xfrm>
            </p:grpSpPr>
            <p:sp>
              <p:nvSpPr>
                <p:cNvPr id="17447" name="Rectangle 40">
                  <a:extLst>
                    <a:ext uri="{FF2B5EF4-FFF2-40B4-BE49-F238E27FC236}">
                      <a16:creationId xmlns:a16="http://schemas.microsoft.com/office/drawing/2014/main" id="{5F630B64-3510-4CAC-8067-3ECB27BCA6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505"/>
                  <a:ext cx="691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CN" altLang="en-US" b="1">
                      <a:solidFill>
                        <a:srgbClr val="660033"/>
                      </a:solidFill>
                      <a:latin typeface="楷体_GB2312" pitchFamily="49" charset="-122"/>
                      <a:ea typeface="楷体_GB2312" pitchFamily="49" charset="-122"/>
                    </a:rPr>
                    <a:t>指令集</a:t>
                  </a:r>
                </a:p>
              </p:txBody>
            </p:sp>
            <p:sp>
              <p:nvSpPr>
                <p:cNvPr id="17448" name="Rectangle 41">
                  <a:extLst>
                    <a:ext uri="{FF2B5EF4-FFF2-40B4-BE49-F238E27FC236}">
                      <a16:creationId xmlns:a16="http://schemas.microsoft.com/office/drawing/2014/main" id="{2BC55816-F32C-4542-9BAC-A4D05AE2E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482"/>
                  <a:ext cx="777" cy="57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49" name="Group 42">
                <a:extLst>
                  <a:ext uri="{FF2B5EF4-FFF2-40B4-BE49-F238E27FC236}">
                    <a16:creationId xmlns:a16="http://schemas.microsoft.com/office/drawing/2014/main" id="{1FC3A6B9-E7F6-4B8B-A00C-9065969F6E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7" y="1482"/>
                <a:ext cx="1439" cy="576"/>
                <a:chOff x="777" y="1482"/>
                <a:chExt cx="1439" cy="576"/>
              </a:xfrm>
            </p:grpSpPr>
            <p:sp>
              <p:nvSpPr>
                <p:cNvPr id="17450" name="Rectangle 43">
                  <a:extLst>
                    <a:ext uri="{FF2B5EF4-FFF2-40B4-BE49-F238E27FC236}">
                      <a16:creationId xmlns:a16="http://schemas.microsoft.com/office/drawing/2014/main" id="{3E6B8A96-6A25-40D0-99A1-0E2EF94071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" y="1505"/>
                  <a:ext cx="1353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大量的混杂型指令集，有简单快速的指令，也有复杂的多周期指令，符合</a:t>
                  </a:r>
                  <a:r>
                    <a:rPr lang="en-US" altLang="zh-CN" sz="1400" b="1">
                      <a:latin typeface="楷体_GB2312" pitchFamily="49" charset="-122"/>
                      <a:ea typeface="楷体_GB2312" pitchFamily="49" charset="-122"/>
                    </a:rPr>
                    <a:t>HLL</a:t>
                  </a:r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（</a:t>
                  </a:r>
                  <a:r>
                    <a:rPr lang="en-US" altLang="zh-CN" sz="1400" b="1">
                      <a:latin typeface="楷体_GB2312" pitchFamily="49" charset="-122"/>
                      <a:ea typeface="楷体_GB2312" pitchFamily="49" charset="-122"/>
                    </a:rPr>
                    <a:t>high level language</a:t>
                  </a:r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）</a:t>
                  </a:r>
                </a:p>
              </p:txBody>
            </p:sp>
            <p:sp>
              <p:nvSpPr>
                <p:cNvPr id="17451" name="Rectangle 44">
                  <a:extLst>
                    <a:ext uri="{FF2B5EF4-FFF2-40B4-BE49-F238E27FC236}">
                      <a16:creationId xmlns:a16="http://schemas.microsoft.com/office/drawing/2014/main" id="{B2EC6F77-16C3-45DD-AF39-84385D06E0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" y="1482"/>
                  <a:ext cx="1439" cy="57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52" name="Group 45">
                <a:extLst>
                  <a:ext uri="{FF2B5EF4-FFF2-40B4-BE49-F238E27FC236}">
                    <a16:creationId xmlns:a16="http://schemas.microsoft.com/office/drawing/2014/main" id="{40F75891-68F8-47A2-8433-5F58B205C3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6" y="1482"/>
                <a:ext cx="1439" cy="576"/>
                <a:chOff x="2216" y="1482"/>
                <a:chExt cx="1439" cy="576"/>
              </a:xfrm>
            </p:grpSpPr>
            <p:sp>
              <p:nvSpPr>
                <p:cNvPr id="17453" name="Rectangle 46">
                  <a:extLst>
                    <a:ext uri="{FF2B5EF4-FFF2-40B4-BE49-F238E27FC236}">
                      <a16:creationId xmlns:a16="http://schemas.microsoft.com/office/drawing/2014/main" id="{23837062-EA4A-4B66-AF0D-25379B7972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" y="1505"/>
                  <a:ext cx="1353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简单的单周期指令，在汇编指令方面有相应的</a:t>
                  </a:r>
                  <a:r>
                    <a:rPr lang="en-US" altLang="zh-CN" sz="1400" b="1">
                      <a:latin typeface="楷体_GB2312" pitchFamily="49" charset="-122"/>
                      <a:ea typeface="楷体_GB2312" pitchFamily="49" charset="-122"/>
                    </a:rPr>
                    <a:t>CISC</a:t>
                  </a:r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微代码指令</a:t>
                  </a:r>
                </a:p>
              </p:txBody>
            </p:sp>
            <p:sp>
              <p:nvSpPr>
                <p:cNvPr id="17454" name="Rectangle 47">
                  <a:extLst>
                    <a:ext uri="{FF2B5EF4-FFF2-40B4-BE49-F238E27FC236}">
                      <a16:creationId xmlns:a16="http://schemas.microsoft.com/office/drawing/2014/main" id="{E6382497-9865-406E-8955-41BB1D3E9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6" y="1482"/>
                  <a:ext cx="1439" cy="57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55" name="Group 48">
                <a:extLst>
                  <a:ext uri="{FF2B5EF4-FFF2-40B4-BE49-F238E27FC236}">
                    <a16:creationId xmlns:a16="http://schemas.microsoft.com/office/drawing/2014/main" id="{156C7B0E-2343-4D73-8C67-FFDD2E9D11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104"/>
                <a:ext cx="777" cy="384"/>
                <a:chOff x="0" y="2104"/>
                <a:chExt cx="777" cy="384"/>
              </a:xfrm>
            </p:grpSpPr>
            <p:sp>
              <p:nvSpPr>
                <p:cNvPr id="17456" name="Rectangle 49">
                  <a:extLst>
                    <a:ext uri="{FF2B5EF4-FFF2-40B4-BE49-F238E27FC236}">
                      <a16:creationId xmlns:a16="http://schemas.microsoft.com/office/drawing/2014/main" id="{4EAD7C57-14B7-41B7-89C4-68563EE88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127"/>
                  <a:ext cx="691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CN" altLang="en-US" sz="1600" b="1">
                      <a:solidFill>
                        <a:srgbClr val="660033"/>
                      </a:solidFill>
                      <a:latin typeface="楷体_GB2312" pitchFamily="49" charset="-122"/>
                      <a:ea typeface="楷体_GB2312" pitchFamily="49" charset="-122"/>
                    </a:rPr>
                    <a:t>高级语言支持</a:t>
                  </a:r>
                </a:p>
              </p:txBody>
            </p:sp>
            <p:sp>
              <p:nvSpPr>
                <p:cNvPr id="17457" name="Rectangle 50">
                  <a:extLst>
                    <a:ext uri="{FF2B5EF4-FFF2-40B4-BE49-F238E27FC236}">
                      <a16:creationId xmlns:a16="http://schemas.microsoft.com/office/drawing/2014/main" id="{2ACC5064-F55E-455B-9B81-70F4BBD3D1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104"/>
                  <a:ext cx="777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58" name="Group 51">
                <a:extLst>
                  <a:ext uri="{FF2B5EF4-FFF2-40B4-BE49-F238E27FC236}">
                    <a16:creationId xmlns:a16="http://schemas.microsoft.com/office/drawing/2014/main" id="{67B64963-3692-4BBD-9100-C10F8D5C71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7" y="2104"/>
                <a:ext cx="1439" cy="384"/>
                <a:chOff x="777" y="2104"/>
                <a:chExt cx="1439" cy="384"/>
              </a:xfrm>
            </p:grpSpPr>
            <p:sp>
              <p:nvSpPr>
                <p:cNvPr id="17459" name="Rectangle 52">
                  <a:extLst>
                    <a:ext uri="{FF2B5EF4-FFF2-40B4-BE49-F238E27FC236}">
                      <a16:creationId xmlns:a16="http://schemas.microsoft.com/office/drawing/2014/main" id="{D4538FC2-DE2F-4752-AA7F-B24494D17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" y="2127"/>
                  <a:ext cx="1353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硬件完成</a:t>
                  </a:r>
                </a:p>
              </p:txBody>
            </p:sp>
            <p:sp>
              <p:nvSpPr>
                <p:cNvPr id="17460" name="Rectangle 53">
                  <a:extLst>
                    <a:ext uri="{FF2B5EF4-FFF2-40B4-BE49-F238E27FC236}">
                      <a16:creationId xmlns:a16="http://schemas.microsoft.com/office/drawing/2014/main" id="{53BEE243-0024-4E84-9CFD-74972D4FE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" y="2104"/>
                  <a:ext cx="1439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61" name="Group 54">
                <a:extLst>
                  <a:ext uri="{FF2B5EF4-FFF2-40B4-BE49-F238E27FC236}">
                    <a16:creationId xmlns:a16="http://schemas.microsoft.com/office/drawing/2014/main" id="{10C27874-0803-4995-A6B6-6E4924EBAE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6" y="2104"/>
                <a:ext cx="1439" cy="384"/>
                <a:chOff x="2216" y="2104"/>
                <a:chExt cx="1439" cy="384"/>
              </a:xfrm>
            </p:grpSpPr>
            <p:sp>
              <p:nvSpPr>
                <p:cNvPr id="17462" name="Rectangle 55">
                  <a:extLst>
                    <a:ext uri="{FF2B5EF4-FFF2-40B4-BE49-F238E27FC236}">
                      <a16:creationId xmlns:a16="http://schemas.microsoft.com/office/drawing/2014/main" id="{95332EFE-3600-40D6-8736-DBA8F5EA91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" y="2127"/>
                  <a:ext cx="1353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软件完成</a:t>
                  </a:r>
                </a:p>
              </p:txBody>
            </p:sp>
            <p:sp>
              <p:nvSpPr>
                <p:cNvPr id="17463" name="Rectangle 56">
                  <a:extLst>
                    <a:ext uri="{FF2B5EF4-FFF2-40B4-BE49-F238E27FC236}">
                      <a16:creationId xmlns:a16="http://schemas.microsoft.com/office/drawing/2014/main" id="{A5873DDB-8EFE-4BB9-986C-64BF814692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6" y="2104"/>
                  <a:ext cx="1439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64" name="Group 57">
                <a:extLst>
                  <a:ext uri="{FF2B5EF4-FFF2-40B4-BE49-F238E27FC236}">
                    <a16:creationId xmlns:a16="http://schemas.microsoft.com/office/drawing/2014/main" id="{D8695002-8EEF-46CF-81B3-B4281E4BAE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34"/>
                <a:ext cx="777" cy="576"/>
                <a:chOff x="0" y="2534"/>
                <a:chExt cx="777" cy="576"/>
              </a:xfrm>
            </p:grpSpPr>
            <p:sp>
              <p:nvSpPr>
                <p:cNvPr id="17465" name="Rectangle 58">
                  <a:extLst>
                    <a:ext uri="{FF2B5EF4-FFF2-40B4-BE49-F238E27FC236}">
                      <a16:creationId xmlns:a16="http://schemas.microsoft.com/office/drawing/2014/main" id="{7C11E7D1-C436-4D28-B097-A1887EC050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557"/>
                  <a:ext cx="691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CN" altLang="en-US" b="1">
                      <a:solidFill>
                        <a:srgbClr val="660033"/>
                      </a:solidFill>
                      <a:latin typeface="楷体_GB2312" pitchFamily="49" charset="-122"/>
                      <a:ea typeface="楷体_GB2312" pitchFamily="49" charset="-122"/>
                    </a:rPr>
                    <a:t>寻址模式</a:t>
                  </a:r>
                </a:p>
              </p:txBody>
            </p:sp>
            <p:sp>
              <p:nvSpPr>
                <p:cNvPr id="17466" name="Rectangle 59">
                  <a:extLst>
                    <a:ext uri="{FF2B5EF4-FFF2-40B4-BE49-F238E27FC236}">
                      <a16:creationId xmlns:a16="http://schemas.microsoft.com/office/drawing/2014/main" id="{08BEF49A-28C6-46AA-A217-4751948AF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534"/>
                  <a:ext cx="777" cy="57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67" name="Group 60">
                <a:extLst>
                  <a:ext uri="{FF2B5EF4-FFF2-40B4-BE49-F238E27FC236}">
                    <a16:creationId xmlns:a16="http://schemas.microsoft.com/office/drawing/2014/main" id="{90899030-D285-4A3A-9827-7F83D328CC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7" y="2534"/>
                <a:ext cx="1439" cy="576"/>
                <a:chOff x="777" y="2534"/>
                <a:chExt cx="1439" cy="576"/>
              </a:xfrm>
            </p:grpSpPr>
            <p:sp>
              <p:nvSpPr>
                <p:cNvPr id="17468" name="Rectangle 61">
                  <a:extLst>
                    <a:ext uri="{FF2B5EF4-FFF2-40B4-BE49-F238E27FC236}">
                      <a16:creationId xmlns:a16="http://schemas.microsoft.com/office/drawing/2014/main" id="{648F0D31-B944-4A6D-A509-9955BC2ED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" y="2557"/>
                  <a:ext cx="1353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复杂的寻址模式，支持内存到内存寻址</a:t>
                  </a:r>
                </a:p>
              </p:txBody>
            </p:sp>
            <p:sp>
              <p:nvSpPr>
                <p:cNvPr id="17469" name="Rectangle 62">
                  <a:extLst>
                    <a:ext uri="{FF2B5EF4-FFF2-40B4-BE49-F238E27FC236}">
                      <a16:creationId xmlns:a16="http://schemas.microsoft.com/office/drawing/2014/main" id="{4C1E20FE-06A0-47DF-B6D8-B936A69677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" y="2534"/>
                  <a:ext cx="1439" cy="57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70" name="Group 63">
                <a:extLst>
                  <a:ext uri="{FF2B5EF4-FFF2-40B4-BE49-F238E27FC236}">
                    <a16:creationId xmlns:a16="http://schemas.microsoft.com/office/drawing/2014/main" id="{C329802A-C342-4DE9-91EB-6CE2C10A1B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6" y="2534"/>
                <a:ext cx="1439" cy="576"/>
                <a:chOff x="2216" y="2534"/>
                <a:chExt cx="1439" cy="576"/>
              </a:xfrm>
            </p:grpSpPr>
            <p:sp>
              <p:nvSpPr>
                <p:cNvPr id="17471" name="Rectangle 64">
                  <a:extLst>
                    <a:ext uri="{FF2B5EF4-FFF2-40B4-BE49-F238E27FC236}">
                      <a16:creationId xmlns:a16="http://schemas.microsoft.com/office/drawing/2014/main" id="{E6EFB2B6-3AC4-47F6-9D7D-32E287897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" y="2557"/>
                  <a:ext cx="1353" cy="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简单的寻址模式，仅允许</a:t>
                  </a:r>
                  <a:r>
                    <a:rPr lang="en-US" altLang="zh-CN" sz="1400" b="1">
                      <a:latin typeface="楷体_GB2312" pitchFamily="49" charset="-122"/>
                      <a:ea typeface="楷体_GB2312" pitchFamily="49" charset="-122"/>
                    </a:rPr>
                    <a:t>LOAD</a:t>
                  </a:r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和</a:t>
                  </a:r>
                  <a:r>
                    <a:rPr lang="en-US" altLang="zh-CN" sz="1400" b="1">
                      <a:latin typeface="楷体_GB2312" pitchFamily="49" charset="-122"/>
                      <a:ea typeface="楷体_GB2312" pitchFamily="49" charset="-122"/>
                    </a:rPr>
                    <a:t>STORE</a:t>
                  </a:r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指令存取内存，其它所有的操作都基于寄存器到寄存器</a:t>
                  </a:r>
                </a:p>
              </p:txBody>
            </p:sp>
            <p:sp>
              <p:nvSpPr>
                <p:cNvPr id="17472" name="Rectangle 65">
                  <a:extLst>
                    <a:ext uri="{FF2B5EF4-FFF2-40B4-BE49-F238E27FC236}">
                      <a16:creationId xmlns:a16="http://schemas.microsoft.com/office/drawing/2014/main" id="{7AEC9CA9-A686-492F-8872-B31B159A0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6" y="2534"/>
                  <a:ext cx="1439" cy="57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73" name="Group 66">
                <a:extLst>
                  <a:ext uri="{FF2B5EF4-FFF2-40B4-BE49-F238E27FC236}">
                    <a16:creationId xmlns:a16="http://schemas.microsoft.com/office/drawing/2014/main" id="{003C463A-921F-4272-9EE0-8F38184E08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156"/>
                <a:ext cx="777" cy="384"/>
                <a:chOff x="0" y="3156"/>
                <a:chExt cx="777" cy="384"/>
              </a:xfrm>
            </p:grpSpPr>
            <p:sp>
              <p:nvSpPr>
                <p:cNvPr id="17474" name="Rectangle 67">
                  <a:extLst>
                    <a:ext uri="{FF2B5EF4-FFF2-40B4-BE49-F238E27FC236}">
                      <a16:creationId xmlns:a16="http://schemas.microsoft.com/office/drawing/2014/main" id="{E1D125EA-FC7D-4C81-8886-E27281DB72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179"/>
                  <a:ext cx="691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CN" altLang="en-US" b="1">
                      <a:solidFill>
                        <a:srgbClr val="660033"/>
                      </a:solidFill>
                      <a:latin typeface="楷体_GB2312" pitchFamily="49" charset="-122"/>
                      <a:ea typeface="楷体_GB2312" pitchFamily="49" charset="-122"/>
                    </a:rPr>
                    <a:t>控制单元</a:t>
                  </a:r>
                </a:p>
              </p:txBody>
            </p:sp>
            <p:sp>
              <p:nvSpPr>
                <p:cNvPr id="17475" name="Rectangle 68">
                  <a:extLst>
                    <a:ext uri="{FF2B5EF4-FFF2-40B4-BE49-F238E27FC236}">
                      <a16:creationId xmlns:a16="http://schemas.microsoft.com/office/drawing/2014/main" id="{E1FDCFAA-8D82-4D79-BA8B-050A6A87F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156"/>
                  <a:ext cx="777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76" name="Group 69">
                <a:extLst>
                  <a:ext uri="{FF2B5EF4-FFF2-40B4-BE49-F238E27FC236}">
                    <a16:creationId xmlns:a16="http://schemas.microsoft.com/office/drawing/2014/main" id="{9F666C71-1639-46F0-ADBF-525104FDD7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7" y="3156"/>
                <a:ext cx="1439" cy="384"/>
                <a:chOff x="777" y="3156"/>
                <a:chExt cx="1439" cy="384"/>
              </a:xfrm>
            </p:grpSpPr>
            <p:sp>
              <p:nvSpPr>
                <p:cNvPr id="17477" name="Rectangle 70">
                  <a:extLst>
                    <a:ext uri="{FF2B5EF4-FFF2-40B4-BE49-F238E27FC236}">
                      <a16:creationId xmlns:a16="http://schemas.microsoft.com/office/drawing/2014/main" id="{292434C5-4EB8-4F6D-9D4D-3F669C54F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" y="3179"/>
                  <a:ext cx="1353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微码</a:t>
                  </a:r>
                </a:p>
              </p:txBody>
            </p:sp>
            <p:sp>
              <p:nvSpPr>
                <p:cNvPr id="17478" name="Rectangle 71">
                  <a:extLst>
                    <a:ext uri="{FF2B5EF4-FFF2-40B4-BE49-F238E27FC236}">
                      <a16:creationId xmlns:a16="http://schemas.microsoft.com/office/drawing/2014/main" id="{11A9F749-9D0A-4F6F-9B54-725F0BB1A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" y="3156"/>
                  <a:ext cx="1439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79" name="Group 72">
                <a:extLst>
                  <a:ext uri="{FF2B5EF4-FFF2-40B4-BE49-F238E27FC236}">
                    <a16:creationId xmlns:a16="http://schemas.microsoft.com/office/drawing/2014/main" id="{40B4CB14-0391-46CF-A81F-3E884204EA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6" y="3156"/>
                <a:ext cx="1439" cy="384"/>
                <a:chOff x="2216" y="3156"/>
                <a:chExt cx="1439" cy="384"/>
              </a:xfrm>
            </p:grpSpPr>
            <p:sp>
              <p:nvSpPr>
                <p:cNvPr id="17480" name="Rectangle 73">
                  <a:extLst>
                    <a:ext uri="{FF2B5EF4-FFF2-40B4-BE49-F238E27FC236}">
                      <a16:creationId xmlns:a16="http://schemas.microsoft.com/office/drawing/2014/main" id="{C1F173AC-2CCE-472C-806E-11BA33EB7D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" y="3179"/>
                  <a:ext cx="1353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直接执行</a:t>
                  </a:r>
                </a:p>
              </p:txBody>
            </p:sp>
            <p:sp>
              <p:nvSpPr>
                <p:cNvPr id="17481" name="Rectangle 74">
                  <a:extLst>
                    <a:ext uri="{FF2B5EF4-FFF2-40B4-BE49-F238E27FC236}">
                      <a16:creationId xmlns:a16="http://schemas.microsoft.com/office/drawing/2014/main" id="{E0AA6B10-7D62-4C70-ADC1-6387E606D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6" y="3156"/>
                  <a:ext cx="1439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82" name="Group 75">
                <a:extLst>
                  <a:ext uri="{FF2B5EF4-FFF2-40B4-BE49-F238E27FC236}">
                    <a16:creationId xmlns:a16="http://schemas.microsoft.com/office/drawing/2014/main" id="{1E364A9B-66C6-4814-BE0E-45F359A619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586"/>
                <a:ext cx="777" cy="384"/>
                <a:chOff x="0" y="3586"/>
                <a:chExt cx="777" cy="384"/>
              </a:xfrm>
            </p:grpSpPr>
            <p:sp>
              <p:nvSpPr>
                <p:cNvPr id="17483" name="Rectangle 76">
                  <a:extLst>
                    <a:ext uri="{FF2B5EF4-FFF2-40B4-BE49-F238E27FC236}">
                      <a16:creationId xmlns:a16="http://schemas.microsoft.com/office/drawing/2014/main" id="{94A31307-DB83-4976-A4FE-CF6C01D67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609"/>
                  <a:ext cx="691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zh-CN" altLang="en-US" b="1">
                      <a:solidFill>
                        <a:srgbClr val="660033"/>
                      </a:solidFill>
                      <a:latin typeface="楷体_GB2312" pitchFamily="49" charset="-122"/>
                      <a:ea typeface="楷体_GB2312" pitchFamily="49" charset="-122"/>
                    </a:rPr>
                    <a:t>寄存器数目</a:t>
                  </a:r>
                </a:p>
              </p:txBody>
            </p:sp>
            <p:sp>
              <p:nvSpPr>
                <p:cNvPr id="17484" name="Rectangle 77">
                  <a:extLst>
                    <a:ext uri="{FF2B5EF4-FFF2-40B4-BE49-F238E27FC236}">
                      <a16:creationId xmlns:a16="http://schemas.microsoft.com/office/drawing/2014/main" id="{04D6EEB2-F326-48B3-9984-25DD498771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586"/>
                  <a:ext cx="777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85" name="Group 78">
                <a:extLst>
                  <a:ext uri="{FF2B5EF4-FFF2-40B4-BE49-F238E27FC236}">
                    <a16:creationId xmlns:a16="http://schemas.microsoft.com/office/drawing/2014/main" id="{DC21F3E7-B933-40A7-8E57-A46BBBECBB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7" y="3586"/>
                <a:ext cx="1439" cy="384"/>
                <a:chOff x="777" y="3586"/>
                <a:chExt cx="1439" cy="384"/>
              </a:xfrm>
            </p:grpSpPr>
            <p:sp>
              <p:nvSpPr>
                <p:cNvPr id="17486" name="Rectangle 79">
                  <a:extLst>
                    <a:ext uri="{FF2B5EF4-FFF2-40B4-BE49-F238E27FC236}">
                      <a16:creationId xmlns:a16="http://schemas.microsoft.com/office/drawing/2014/main" id="{1B239BC6-F015-446A-A3FB-AE0E4B0F85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" y="3609"/>
                  <a:ext cx="1353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寄存器较少</a:t>
                  </a:r>
                </a:p>
              </p:txBody>
            </p:sp>
            <p:sp>
              <p:nvSpPr>
                <p:cNvPr id="17487" name="Rectangle 80">
                  <a:extLst>
                    <a:ext uri="{FF2B5EF4-FFF2-40B4-BE49-F238E27FC236}">
                      <a16:creationId xmlns:a16="http://schemas.microsoft.com/office/drawing/2014/main" id="{7CF5E7F1-E1D5-4D6B-A823-0892A3494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" y="3586"/>
                  <a:ext cx="1439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488" name="Group 81">
                <a:extLst>
                  <a:ext uri="{FF2B5EF4-FFF2-40B4-BE49-F238E27FC236}">
                    <a16:creationId xmlns:a16="http://schemas.microsoft.com/office/drawing/2014/main" id="{07FBF8FD-5EDA-40E7-9ACE-B270E864A9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6" y="3586"/>
                <a:ext cx="1439" cy="384"/>
                <a:chOff x="2216" y="3586"/>
                <a:chExt cx="1439" cy="384"/>
              </a:xfrm>
            </p:grpSpPr>
            <p:sp>
              <p:nvSpPr>
                <p:cNvPr id="17489" name="Rectangle 82">
                  <a:extLst>
                    <a:ext uri="{FF2B5EF4-FFF2-40B4-BE49-F238E27FC236}">
                      <a16:creationId xmlns:a16="http://schemas.microsoft.com/office/drawing/2014/main" id="{EC0B28EE-98A3-4BB8-B18C-7866CEF94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" y="3609"/>
                  <a:ext cx="1353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just"/>
                  <a:r>
                    <a:rPr lang="zh-CN" altLang="en-US" sz="1400" b="1">
                      <a:latin typeface="楷体_GB2312" pitchFamily="49" charset="-122"/>
                      <a:ea typeface="楷体_GB2312" pitchFamily="49" charset="-122"/>
                    </a:rPr>
                    <a:t>寄存器较多</a:t>
                  </a:r>
                </a:p>
              </p:txBody>
            </p:sp>
            <p:sp>
              <p:nvSpPr>
                <p:cNvPr id="17490" name="Rectangle 83">
                  <a:extLst>
                    <a:ext uri="{FF2B5EF4-FFF2-40B4-BE49-F238E27FC236}">
                      <a16:creationId xmlns:a16="http://schemas.microsoft.com/office/drawing/2014/main" id="{9360AF51-8551-459E-843B-FEFE4B71B4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6" y="3586"/>
                  <a:ext cx="1439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7491" name="Rectangle 84">
              <a:extLst>
                <a:ext uri="{FF2B5EF4-FFF2-40B4-BE49-F238E27FC236}">
                  <a16:creationId xmlns:a16="http://schemas.microsoft.com/office/drawing/2014/main" id="{61B8EAE3-E705-44D1-B62E-24A2F2747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661" cy="3976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FD26A6C-4EDA-42E0-B4E2-0AA5A6062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322"/>
    </mc:Choice>
    <mc:Fallback>
      <p:transition spd="slow" advTm="405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DD6EE9D0-E316-4EFF-9291-798ABE006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嵌入式微处理器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17806299-D2AB-43D8-B095-6D0775B63C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嵌入式微处理器有许多不同的体系，即使在同一体系中也可能具有不同的</a:t>
            </a:r>
            <a:r>
              <a:rPr lang="zh-CN" altLang="en-US">
                <a:solidFill>
                  <a:srgbClr val="CC0000"/>
                </a:solidFill>
              </a:rPr>
              <a:t>时钟速度</a:t>
            </a:r>
            <a:r>
              <a:rPr lang="zh-CN" altLang="en-US"/>
              <a:t>和</a:t>
            </a:r>
            <a:r>
              <a:rPr lang="zh-CN" altLang="en-US">
                <a:solidFill>
                  <a:srgbClr val="CC0000"/>
                </a:solidFill>
              </a:rPr>
              <a:t>总线数据宽度</a:t>
            </a:r>
            <a:r>
              <a:rPr lang="zh-CN" altLang="en-US"/>
              <a:t>、</a:t>
            </a:r>
            <a:r>
              <a:rPr lang="zh-CN" altLang="en-US">
                <a:solidFill>
                  <a:srgbClr val="CC0000"/>
                </a:solidFill>
              </a:rPr>
              <a:t>集成不同的外部接口</a:t>
            </a:r>
            <a:r>
              <a:rPr lang="zh-CN" altLang="en-US"/>
              <a:t>和</a:t>
            </a:r>
            <a:r>
              <a:rPr lang="zh-CN" altLang="en-US">
                <a:solidFill>
                  <a:srgbClr val="CC0000"/>
                </a:solidFill>
              </a:rPr>
              <a:t>设备</a:t>
            </a:r>
            <a:r>
              <a:rPr lang="zh-CN" altLang="en-US"/>
              <a:t>。</a:t>
            </a:r>
          </a:p>
          <a:p>
            <a:pPr eaLnBrk="1" hangingPunct="1"/>
            <a:r>
              <a:rPr lang="zh-CN" altLang="en-US"/>
              <a:t>据不完全统计，目前全世界嵌入式微处理器的品种总量已经超过千种，有几十种嵌入式微处理器体系，主流的体系有</a:t>
            </a:r>
            <a:r>
              <a:rPr lang="en-US" altLang="zh-CN"/>
              <a:t>ARM</a:t>
            </a:r>
            <a:r>
              <a:rPr lang="zh-CN" altLang="en-US"/>
              <a:t>、</a:t>
            </a:r>
            <a:r>
              <a:rPr lang="en-US" altLang="zh-CN"/>
              <a:t>MIPS</a:t>
            </a:r>
            <a:r>
              <a:rPr lang="zh-CN" altLang="en-US"/>
              <a:t>、</a:t>
            </a:r>
            <a:r>
              <a:rPr lang="en-US" altLang="zh-CN"/>
              <a:t>PowerPC</a:t>
            </a:r>
            <a:r>
              <a:rPr lang="zh-CN" altLang="en-US"/>
              <a:t>、</a:t>
            </a:r>
            <a:r>
              <a:rPr lang="en-US" altLang="zh-CN"/>
              <a:t>SH</a:t>
            </a:r>
            <a:r>
              <a:rPr lang="zh-CN" altLang="en-US"/>
              <a:t>、 </a:t>
            </a:r>
            <a:r>
              <a:rPr lang="en-US" altLang="zh-CN"/>
              <a:t>X86</a:t>
            </a:r>
            <a:r>
              <a:rPr lang="zh-CN" altLang="en-US"/>
              <a:t>等。 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CCDD76B-3809-47F5-8B65-3C9880E43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91"/>
    </mc:Choice>
    <mc:Fallback>
      <p:transition spd="slow" advTm="95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8|81.1|1.4|6.7|11.4|15.3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0.6|0.5|0.5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1.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仿宋_GB2312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1725</Words>
  <Application>Microsoft Office PowerPoint</Application>
  <PresentationFormat>全屏显示(4:3)</PresentationFormat>
  <Paragraphs>248</Paragraphs>
  <Slides>22</Slides>
  <Notes>22</Notes>
  <HiddenSlides>1</HiddenSlides>
  <MMClips>20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7" baseType="lpstr">
      <vt:lpstr>Arial</vt:lpstr>
      <vt:lpstr>宋体</vt:lpstr>
      <vt:lpstr>Wingdings</vt:lpstr>
      <vt:lpstr>仿宋_GB2312</vt:lpstr>
      <vt:lpstr>仿宋</vt:lpstr>
      <vt:lpstr>华文新魏</vt:lpstr>
      <vt:lpstr>楷体_GB2312</vt:lpstr>
      <vt:lpstr>新宋体</vt:lpstr>
      <vt:lpstr>Times New Roman</vt:lpstr>
      <vt:lpstr>方正舒体</vt:lpstr>
      <vt:lpstr>Symbol</vt:lpstr>
      <vt:lpstr>文鼎新艺体简</vt:lpstr>
      <vt:lpstr>Arial Unicode MS</vt:lpstr>
      <vt:lpstr>隶书</vt:lpstr>
      <vt:lpstr>黑体</vt:lpstr>
      <vt:lpstr>华文楷体</vt:lpstr>
      <vt:lpstr>MMOGJI+Arial</vt:lpstr>
      <vt:lpstr>MNALPP+Arial,Bold</vt:lpstr>
      <vt:lpstr>微软雅黑</vt:lpstr>
      <vt:lpstr>Arial Unicode MS</vt:lpstr>
      <vt:lpstr>Times New Roman</vt:lpstr>
      <vt:lpstr>Arial</vt:lpstr>
      <vt:lpstr>等线</vt:lpstr>
      <vt:lpstr>仿宋_GB2312</vt:lpstr>
      <vt:lpstr>Default Design</vt:lpstr>
      <vt:lpstr>嵌入式系统设计</vt:lpstr>
      <vt:lpstr>第二章  嵌入式硬件系统基础</vt:lpstr>
      <vt:lpstr>主要内容</vt:lpstr>
      <vt:lpstr>第一节  嵌入式硬件系统基本组成</vt:lpstr>
      <vt:lpstr>PowerPoint 演示文稿</vt:lpstr>
      <vt:lpstr>嵌入式微处理器</vt:lpstr>
      <vt:lpstr>嵌入式微处理器</vt:lpstr>
      <vt:lpstr>嵌入式微处理器</vt:lpstr>
      <vt:lpstr>嵌入式微处理器</vt:lpstr>
      <vt:lpstr>总   线</vt:lpstr>
      <vt:lpstr>存储器</vt:lpstr>
      <vt:lpstr>存储器</vt:lpstr>
      <vt:lpstr>输入/输出接口和设备</vt:lpstr>
      <vt:lpstr>第二节  嵌入式微处理器</vt:lpstr>
      <vt:lpstr>PowerPoint 演示文稿</vt:lpstr>
      <vt:lpstr>嵌入式微处理器的特点</vt:lpstr>
      <vt:lpstr>嵌入式微处理器的集成度</vt:lpstr>
      <vt:lpstr>嵌入式微处理器的集成度</vt:lpstr>
      <vt:lpstr>嵌入式微处理器的体系结构</vt:lpstr>
      <vt:lpstr>嵌入式微处理器的指令集</vt:lpstr>
      <vt:lpstr>嵌入式微处理器的性能</vt:lpstr>
      <vt:lpstr>嵌入式微处理器的性能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电子科技大学 嵌入式软件工程中心</dc:title>
  <dc:creator>luo</dc:creator>
  <cp:lastModifiedBy>Hong Chen</cp:lastModifiedBy>
  <cp:revision>132</cp:revision>
  <dcterms:created xsi:type="dcterms:W3CDTF">2006-10-17T11:43:23Z</dcterms:created>
  <dcterms:modified xsi:type="dcterms:W3CDTF">2020-03-08T04:20:39Z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